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98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80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</p:sldIdLst>
  <p:sldSz cy="5143500" cx="9144000"/>
  <p:notesSz cx="6858000" cy="9144000"/>
  <p:embeddedFontLst>
    <p:embeddedFont>
      <p:font typeface="Roboto"/>
      <p:regular r:id="rId108"/>
      <p:bold r:id="rId109"/>
      <p:italic r:id="rId110"/>
      <p:boldItalic r:id="rId111"/>
    </p:embeddedFont>
    <p:embeddedFont>
      <p:font typeface="Inconsolata"/>
      <p:regular r:id="rId112"/>
      <p:bold r:id="rId113"/>
    </p:embeddedFont>
    <p:embeddedFont>
      <p:font typeface="Roboto Mono"/>
      <p:regular r:id="rId114"/>
      <p:bold r:id="rId115"/>
      <p:italic r:id="rId116"/>
      <p:boldItalic r:id="rId117"/>
    </p:embeddedFont>
    <p:embeddedFont>
      <p:font typeface="Open Sans"/>
      <p:regular r:id="rId118"/>
      <p:bold r:id="rId119"/>
      <p:italic r:id="rId120"/>
      <p:boldItalic r:id="rId1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1F396EB-F0D4-4F89-9B92-FC98A63AEFDE}">
  <a:tblStyle styleId="{91F396EB-F0D4-4F89-9B92-FC98A63AEFD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09FD09BD-66BD-4080-B3CF-3614D280BA8B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slide" Target="slides/slide101.xml"/><Relationship Id="rId106" Type="http://schemas.openxmlformats.org/officeDocument/2006/relationships/slide" Target="slides/slide100.xml"/><Relationship Id="rId105" Type="http://schemas.openxmlformats.org/officeDocument/2006/relationships/slide" Target="slides/slide99.xml"/><Relationship Id="rId104" Type="http://schemas.openxmlformats.org/officeDocument/2006/relationships/slide" Target="slides/slide98.xml"/><Relationship Id="rId109" Type="http://schemas.openxmlformats.org/officeDocument/2006/relationships/font" Target="fonts/Roboto-bold.fntdata"/><Relationship Id="rId108" Type="http://schemas.openxmlformats.org/officeDocument/2006/relationships/font" Target="fonts/Roboto-regular.fntdata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slide" Target="slides/slide97.xml"/><Relationship Id="rId102" Type="http://schemas.openxmlformats.org/officeDocument/2006/relationships/slide" Target="slides/slide96.xml"/><Relationship Id="rId101" Type="http://schemas.openxmlformats.org/officeDocument/2006/relationships/slide" Target="slides/slide95.xml"/><Relationship Id="rId100" Type="http://schemas.openxmlformats.org/officeDocument/2006/relationships/slide" Target="slides/slide94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121" Type="http://schemas.openxmlformats.org/officeDocument/2006/relationships/font" Target="fonts/OpenSans-boldItalic.fntdata"/><Relationship Id="rId25" Type="http://schemas.openxmlformats.org/officeDocument/2006/relationships/slide" Target="slides/slide19.xml"/><Relationship Id="rId120" Type="http://schemas.openxmlformats.org/officeDocument/2006/relationships/font" Target="fonts/OpenSans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18" Type="http://schemas.openxmlformats.org/officeDocument/2006/relationships/font" Target="fonts/OpenSans-regular.fntdata"/><Relationship Id="rId117" Type="http://schemas.openxmlformats.org/officeDocument/2006/relationships/font" Target="fonts/RobotoMono-boldItalic.fntdata"/><Relationship Id="rId116" Type="http://schemas.openxmlformats.org/officeDocument/2006/relationships/font" Target="fonts/RobotoMono-italic.fntdata"/><Relationship Id="rId115" Type="http://schemas.openxmlformats.org/officeDocument/2006/relationships/font" Target="fonts/RobotoMono-bold.fntdata"/><Relationship Id="rId119" Type="http://schemas.openxmlformats.org/officeDocument/2006/relationships/font" Target="fonts/OpenSans-bold.fntdata"/><Relationship Id="rId15" Type="http://schemas.openxmlformats.org/officeDocument/2006/relationships/slide" Target="slides/slide9.xml"/><Relationship Id="rId110" Type="http://schemas.openxmlformats.org/officeDocument/2006/relationships/font" Target="fonts/Roboto-italic.fntdata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font" Target="fonts/RobotoMono-regular.fntdata"/><Relationship Id="rId18" Type="http://schemas.openxmlformats.org/officeDocument/2006/relationships/slide" Target="slides/slide12.xml"/><Relationship Id="rId113" Type="http://schemas.openxmlformats.org/officeDocument/2006/relationships/font" Target="fonts/Inconsolata-bold.fntdata"/><Relationship Id="rId112" Type="http://schemas.openxmlformats.org/officeDocument/2006/relationships/font" Target="fonts/Inconsolata-regular.fntdata"/><Relationship Id="rId111" Type="http://schemas.openxmlformats.org/officeDocument/2006/relationships/font" Target="fonts/Roboto-boldItalic.fntdata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bb298699d9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bb298699d9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2ba24adfb1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2ba24adfb1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2bb298699d9_0_1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2bb298699d9_0_1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bbaed9f5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bbaed9f5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b298699d9_0_1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b298699d9_0_1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b298699d9_0_1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bb298699d9_0_1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bd47215f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abd47215f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bd47215f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bd47215f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ba630088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ba630088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baed9f5c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baed9f5c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ba6300881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ba6300881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baed9f5c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baed9f5c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bd47215f7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abd47215f7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ba6300881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ba6300881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ba6300881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ba6300881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bbaed9f5c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bbaed9f5c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bbaed9f5c7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bbaed9f5c7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a63008818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ba6300881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ba24adfb10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ba24adfb10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ba24adfb10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ba24adfb1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bb298699d9_0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bb298699d9_0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b3fb09f5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b3fb09f5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b3fb09f5f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b3fb09f5f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abd9b6c06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abd9b6c06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b3fb09f5f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b3fb09f5f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3fb09f5f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b3fb09f5f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b3fb09f5f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b3fb09f5f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3fb09f5f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3fb09f5f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b3fb09f5fb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b3fb09f5fb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b3fb09f5f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b3fb09f5f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b3fb09f5f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b3fb09f5f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b3fb09f5f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b3fb09f5f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ba24adfb10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ba24adfb10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adcce9eb4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adcce9eb4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b298699d9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b298699d9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bb298699d9_0_1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bb298699d9_0_1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bb298699d9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bb298699d9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bb298699d9_0_1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bb298699d9_0_1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bb298699d9_0_1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bb298699d9_0_1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abd47215f7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abd47215f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abd47215f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abd47215f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abd47215f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abd47215f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ba24adfb10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ba24adfb10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ba24adfb10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ba24adfb10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ba24adfb10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ba24adfb10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b298699d9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b298699d9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ba24adfb10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2ba24adfb10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2bae032296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2bae032296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2bae032296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2bae032296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abd47215f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abd47215f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ba24adfb1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ba24adfb1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bbaed9f5c7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bbaed9f5c7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ba24adfb1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ba24adfb1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2ba24adfb1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2ba24adfb1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2ba24adfb1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2ba24adfb1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2bbaed9f5c7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2bbaed9f5c7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b298699d9_0_10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b298699d9_0_10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2bbaed9f5c7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2bbaed9f5c7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2bbaed9f5c7_2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2bbaed9f5c7_2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2ba24adfb1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2ba24adfb1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2bb298699d9_0_1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2bb298699d9_0_1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bae032296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bae032296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bae032296a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bae032296a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2bae032296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2bae032296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bae032296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2bae032296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bae032296a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2bae032296a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bae032296a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2bae032296a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b298699d9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b298699d9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2bb298699d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2bb298699d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2ba24adfb10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2ba24adfb10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2bae032296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2bae032296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2bae032296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2bae032296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2bae032296a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2bae032296a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2bae032296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2bae032296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2bae03229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2bae03229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bb298699d9_0_1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2bb298699d9_0_1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bae032296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bae032296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2bae032296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2bae032296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b298699d9_0_10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b298699d9_0_10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2ba24adfb1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2ba24adfb1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2ba24adfb10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2ba24adfb10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2ba24adfb10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2ba24adfb10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2b3d68ab72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2b3d68ab72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2b3fb09f5fb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2b3fb09f5fb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g2bb298699d9_0_1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" name="Google Shape;749;g2bb298699d9_0_1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2b3fb09f5f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2b3fb09f5f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2b3fb09f5fb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2b3fb09f5fb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2b3fb09f5fb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2b3fb09f5fb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2bb298699d9_0_1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2bb298699d9_0_1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b298699d9_0_1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b298699d9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b3fb09f5fb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b3fb09f5fb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b3fb09f5fb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b3fb09f5fb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g2b3fb09f5fb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" name="Google Shape;834;g2b3fb09f5fb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2b405e4e97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2b405e4e97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2b405e4e9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2b405e4e9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2b59a602b0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2b59a602b0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2bb298699d9_0_10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2bb298699d9_0_1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2bb298699d9_0_10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2bb298699d9_0_10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g2bb298699d9_0_10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" name="Google Shape;879;g2bb298699d9_0_10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2ba24adfb10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" name="Google Shape;886;g2ba24adfb10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21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1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4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hyperlink" Target="https://yhbt.net/lore/all/4B50E3C4.2050305@compro.net/T/" TargetMode="Externa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0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5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17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15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5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5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6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4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2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8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3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3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1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9.pn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20.pn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16.pn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23.pn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22.pn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973175"/>
            <a:ext cx="8734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Ticking Beast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9748"/>
              <a:buFont typeface="Arial"/>
              <a:buNone/>
            </a:pPr>
            <a:r>
              <a:rPr lang="en" sz="2211">
                <a:solidFill>
                  <a:srgbClr val="22222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A deep dive into Timekeeper, Timers, Tick and</a:t>
            </a:r>
            <a:endParaRPr sz="2211">
              <a:solidFill>
                <a:srgbClr val="22222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11">
                <a:solidFill>
                  <a:srgbClr val="222222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Tickless kernels.</a:t>
            </a:r>
            <a:endParaRPr sz="2211">
              <a:solidFill>
                <a:srgbClr val="222222"/>
              </a:solidFill>
              <a:highlight>
                <a:srgbClr val="FFFFFF"/>
              </a:highlight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44">
                <a:latin typeface="Open Sans"/>
                <a:ea typeface="Open Sans"/>
                <a:cs typeface="Open Sans"/>
                <a:sym typeface="Open Sans"/>
              </a:rPr>
              <a:t>(Linux Foundation webinar: Feb 22nd 2024)</a:t>
            </a:r>
            <a:endParaRPr sz="2644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291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340">
                <a:latin typeface="Open Sans"/>
                <a:ea typeface="Open Sans"/>
                <a:cs typeface="Open Sans"/>
                <a:sym typeface="Open Sans"/>
              </a:rPr>
              <a:t>Joel Fernandes (Google)</a:t>
            </a:r>
            <a:endParaRPr sz="234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340">
                <a:latin typeface="Open Sans"/>
                <a:ea typeface="Open Sans"/>
                <a:cs typeface="Open Sans"/>
                <a:sym typeface="Open Sans"/>
              </a:rPr>
              <a:t>joel@joelfernandes.org</a:t>
            </a:r>
            <a:endParaRPr sz="234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8364925" y="4672850"/>
            <a:ext cx="261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Public copy.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2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90"/>
              <a:buChar char="●"/>
            </a:pPr>
            <a:r>
              <a:rPr lang="en" sz="1490"/>
              <a:t>How to get resolution of a clock?</a:t>
            </a:r>
            <a:endParaRPr sz="1270"/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7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 </a:t>
            </a: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int clock_getres(clockid_t clockid, struct timespec *res);</a:t>
            </a:r>
            <a:endParaRPr sz="117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  struct timespec {</a:t>
            </a:r>
            <a:endParaRPr sz="117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               time_t   tv_sec;        /* seconds */</a:t>
            </a:r>
            <a:endParaRPr sz="117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               long     tv_nsec;       /* nanoseconds */</a:t>
            </a:r>
            <a:endParaRPr sz="117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70">
                <a:latin typeface="Inconsolata"/>
                <a:ea typeface="Inconsolata"/>
                <a:cs typeface="Inconsolata"/>
                <a:sym typeface="Inconsolata"/>
              </a:rPr>
              <a:t>    };</a:t>
            </a:r>
            <a:endParaRPr sz="117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7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VDSO</a:t>
            </a:r>
            <a:endParaRPr/>
          </a:p>
        </p:txBody>
      </p:sp>
      <p:pic>
        <p:nvPicPr>
          <p:cNvPr id="895" name="Google Shape;895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68383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896" name="Google Shape;896;p112"/>
          <p:cNvSpPr txBox="1"/>
          <p:nvPr/>
        </p:nvSpPr>
        <p:spPr>
          <a:xfrm>
            <a:off x="3377375" y="3349800"/>
            <a:ext cx="4752600" cy="58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makes a note of the VDSO map’s location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and provides helpers to the C library to lookup vdso )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 It is time!</a:t>
            </a:r>
            <a:endParaRPr/>
          </a:p>
        </p:txBody>
      </p:sp>
      <p:sp>
        <p:nvSpPr>
          <p:cNvPr id="902" name="Google Shape;902;p1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Until another time… ;-)   -Joel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Now lets look at how timekeeping is supported in the kernel..</a:t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100"/>
              <a:t>Buckle up :)</a:t>
            </a:r>
            <a:endParaRPr sz="21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</a:t>
            </a:r>
            <a:r>
              <a:rPr lang="en"/>
              <a:t>support - timekeeping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0970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95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90"/>
              <a:buChar char="●"/>
            </a:pPr>
            <a:r>
              <a:rPr lang="en" sz="1590"/>
              <a:t>How does the kernel track different clocks?</a:t>
            </a:r>
            <a:endParaRPr sz="1590"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1498472"/>
            <a:ext cx="5929500" cy="3506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4"/>
          <p:cNvSpPr/>
          <p:nvPr/>
        </p:nvSpPr>
        <p:spPr>
          <a:xfrm>
            <a:off x="1268525" y="1729175"/>
            <a:ext cx="3707400" cy="458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/>
          <p:nvPr/>
        </p:nvSpPr>
        <p:spPr>
          <a:xfrm>
            <a:off x="1234050" y="2815975"/>
            <a:ext cx="3675600" cy="19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/>
          <p:nvPr/>
        </p:nvSpPr>
        <p:spPr>
          <a:xfrm>
            <a:off x="1234050" y="3076875"/>
            <a:ext cx="3675600" cy="19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4"/>
          <p:cNvSpPr/>
          <p:nvPr/>
        </p:nvSpPr>
        <p:spPr>
          <a:xfrm>
            <a:off x="1234050" y="3301625"/>
            <a:ext cx="3675600" cy="190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4" name="Google Shape;134;p24"/>
          <p:cNvCxnSpPr>
            <a:stCxn id="130" idx="3"/>
          </p:cNvCxnSpPr>
          <p:nvPr/>
        </p:nvCxnSpPr>
        <p:spPr>
          <a:xfrm flipH="1" rot="10800000">
            <a:off x="4975925" y="1500125"/>
            <a:ext cx="946500" cy="458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5" name="Google Shape;135;p24"/>
          <p:cNvSpPr txBox="1"/>
          <p:nvPr/>
        </p:nvSpPr>
        <p:spPr>
          <a:xfrm>
            <a:off x="5888525" y="1319250"/>
            <a:ext cx="238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Time is accumulated here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CLOCK_MONOTONIC</a:t>
            </a:r>
            <a:r>
              <a:rPr lang="en" sz="1200">
                <a:solidFill>
                  <a:srgbClr val="FF0000"/>
                </a:solidFill>
              </a:rPr>
              <a:t> and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CLOCK_MONOTONIC_RAW</a:t>
            </a:r>
            <a:endParaRPr sz="1200">
              <a:solidFill>
                <a:srgbClr val="FF0000"/>
              </a:solidFill>
            </a:endParaRPr>
          </a:p>
        </p:txBody>
      </p:sp>
      <p:cxnSp>
        <p:nvCxnSpPr>
          <p:cNvPr id="136" name="Google Shape;136;p24"/>
          <p:cNvCxnSpPr>
            <a:endCxn id="137" idx="1"/>
          </p:cNvCxnSpPr>
          <p:nvPr/>
        </p:nvCxnSpPr>
        <p:spPr>
          <a:xfrm flipH="1" rot="10800000">
            <a:off x="4909650" y="2476250"/>
            <a:ext cx="1217400" cy="454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7" name="Google Shape;137;p24"/>
          <p:cNvSpPr txBox="1"/>
          <p:nvPr/>
        </p:nvSpPr>
        <p:spPr>
          <a:xfrm>
            <a:off x="6127050" y="2291600"/>
            <a:ext cx="2381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Offset to 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CLOCK_REALTIME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38" name="Google Shape;138;p24"/>
          <p:cNvCxnSpPr>
            <a:stCxn id="132" idx="3"/>
            <a:endCxn id="139" idx="1"/>
          </p:cNvCxnSpPr>
          <p:nvPr/>
        </p:nvCxnSpPr>
        <p:spPr>
          <a:xfrm flipH="1" rot="10800000">
            <a:off x="4909650" y="2942175"/>
            <a:ext cx="1217400" cy="230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39" name="Google Shape;139;p24"/>
          <p:cNvSpPr txBox="1"/>
          <p:nvPr/>
        </p:nvSpPr>
        <p:spPr>
          <a:xfrm>
            <a:off x="6127050" y="2757475"/>
            <a:ext cx="2381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Offset to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CLOCK_BOOTTIME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40" name="Google Shape;140;p24"/>
          <p:cNvCxnSpPr/>
          <p:nvPr/>
        </p:nvCxnSpPr>
        <p:spPr>
          <a:xfrm flipH="1" rot="10800000">
            <a:off x="4909650" y="3236200"/>
            <a:ext cx="1266000" cy="177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41" name="Google Shape;141;p24"/>
          <p:cNvSpPr txBox="1"/>
          <p:nvPr/>
        </p:nvSpPr>
        <p:spPr>
          <a:xfrm>
            <a:off x="6125650" y="30791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Offset to</a:t>
            </a:r>
            <a:r>
              <a:rPr lang="en"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 CLOCK_TAI</a:t>
            </a:r>
            <a:endParaRPr sz="12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Kernel </a:t>
            </a:r>
            <a:r>
              <a:rPr lang="en" sz="2520"/>
              <a:t>support - timekeeping</a:t>
            </a:r>
            <a:endParaRPr sz="2520"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6398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Several</a:t>
            </a:r>
            <a:r>
              <a:rPr lang="en" sz="1400"/>
              <a:t> timekeeping APIs are in VDSO.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For instance, to get time userspace reads TSC and scales cycle delta from last read.</a:t>
            </a:r>
            <a:endParaRPr sz="179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75" y="1410400"/>
            <a:ext cx="5727825" cy="494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timekeeping - C</a:t>
            </a:r>
            <a:r>
              <a:rPr lang="en"/>
              <a:t>locksource</a:t>
            </a:r>
            <a:endParaRPr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464100" y="1228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363636"/>
                </a:solidFill>
                <a:highlight>
                  <a:srgbClr val="FFFFFF"/>
                </a:highlight>
              </a:rPr>
              <a:t>A clocksource is an abstraction on simple clock (counter) that can be read from!</a:t>
            </a:r>
            <a:endParaRPr sz="1300">
              <a:solidFill>
                <a:srgbClr val="363636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rgbClr val="363636"/>
              </a:solidFill>
              <a:highlight>
                <a:srgbClr val="FFFFFF"/>
              </a:highlight>
            </a:endParaRPr>
          </a:p>
        </p:txBody>
      </p:sp>
      <p:sp>
        <p:nvSpPr>
          <p:cNvPr id="155" name="Google Shape;155;p26"/>
          <p:cNvSpPr/>
          <p:nvPr/>
        </p:nvSpPr>
        <p:spPr>
          <a:xfrm>
            <a:off x="1527750" y="2338025"/>
            <a:ext cx="2465700" cy="195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Struct clocksource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6" name="Google Shape;156;p26"/>
          <p:cNvSpPr/>
          <p:nvPr/>
        </p:nvSpPr>
        <p:spPr>
          <a:xfrm>
            <a:off x="2166775" y="3182050"/>
            <a:ext cx="1266000" cy="7836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Counter</a:t>
            </a:r>
            <a:endParaRPr/>
          </a:p>
        </p:txBody>
      </p:sp>
      <p:sp>
        <p:nvSpPr>
          <p:cNvPr id="157" name="Google Shape;157;p26"/>
          <p:cNvSpPr/>
          <p:nvPr/>
        </p:nvSpPr>
        <p:spPr>
          <a:xfrm>
            <a:off x="5066475" y="2398450"/>
            <a:ext cx="1266000" cy="7836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CPU</a:t>
            </a:r>
            <a:endParaRPr/>
          </a:p>
        </p:txBody>
      </p:sp>
      <p:cxnSp>
        <p:nvCxnSpPr>
          <p:cNvPr id="158" name="Google Shape;158;p26"/>
          <p:cNvCxnSpPr>
            <a:stCxn id="156" idx="3"/>
            <a:endCxn id="157" idx="1"/>
          </p:cNvCxnSpPr>
          <p:nvPr/>
        </p:nvCxnSpPr>
        <p:spPr>
          <a:xfrm flipH="1" rot="10800000">
            <a:off x="3432775" y="2790250"/>
            <a:ext cx="1633800" cy="783600"/>
          </a:xfrm>
          <a:prstGeom prst="curved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59" name="Google Shape;159;p26"/>
          <p:cNvSpPr txBox="1"/>
          <p:nvPr/>
        </p:nvSpPr>
        <p:spPr>
          <a:xfrm rot="-1849774">
            <a:off x="4132451" y="2568890"/>
            <a:ext cx="1120420" cy="3693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Read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7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timekeeping - Clocksource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7"/>
          <p:cNvSpPr txBox="1"/>
          <p:nvPr>
            <p:ph idx="1" type="body"/>
          </p:nvPr>
        </p:nvSpPr>
        <p:spPr>
          <a:xfrm>
            <a:off x="464100" y="109392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Example: </a:t>
            </a:r>
            <a:r>
              <a:rPr b="1" lang="en" sz="1400"/>
              <a:t>x86 Time stamp counter (TSC)</a:t>
            </a:r>
            <a:endParaRPr b="1" sz="1400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64-bit per-CPU counter, it is an MSR so fast!!!  (slower than cache hit!)</a:t>
            </a:r>
            <a:endParaRPr sz="1300"/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High resolution (GHz), uses the CPU clock.</a:t>
            </a:r>
            <a:endParaRPr sz="1700"/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Read using the 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RDTSC </a:t>
            </a:r>
            <a:r>
              <a:rPr lang="en" sz="1300"/>
              <a:t>instruction</a:t>
            </a:r>
            <a:endParaRPr sz="1300"/>
          </a:p>
          <a:p>
            <a:pPr indent="-3111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RDTSCP </a:t>
            </a:r>
            <a:r>
              <a:rPr lang="en" sz="1300"/>
              <a:t>also gives the CPU number on which the TSC was read.</a:t>
            </a:r>
            <a:endParaRPr sz="13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2038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</a:t>
            </a:r>
            <a:r>
              <a:rPr lang="en"/>
              <a:t>Clocksource: Abstraction of the hardware</a:t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826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0675" lvl="0" marL="457200" rtl="0" algn="l">
              <a:lnSpc>
                <a:spcPct val="30000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/>
              <a:t>Clocksource kernel API</a:t>
            </a:r>
            <a:endParaRPr sz="1450"/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struct clocksource {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cycle_t (*read)(struct clocksource *cs);</a:t>
            </a:r>
            <a:endParaRPr sz="10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cycle_t mask;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50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clocksource_register_hz(struct clocksource *cs, u32 hz);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clocksource_register_khz(struct clocksource *cs, u32 khz);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-314325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Time difference</a:t>
            </a:r>
            <a:endParaRPr sz="1350"/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0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// </a:t>
            </a:r>
            <a:r>
              <a:rPr lang="en" sz="105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Note that this breaks if clocksource on all CPUs are not synced!</a:t>
            </a:r>
            <a:endParaRPr sz="105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struct clocksource *cs = &amp;system_clocksource;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cycle_t start = cs-&gt;read(cs);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// ... /* do something for a while */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cycle_t end = cs-&gt;read(cs);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050">
                <a:latin typeface="Consolas"/>
                <a:ea typeface="Consolas"/>
                <a:cs typeface="Consolas"/>
                <a:sym typeface="Consolas"/>
              </a:rPr>
              <a:t>clocksource_cyc2ns(end - start, cs-&gt;mult, cs-&gt;shift);</a:t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t/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30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05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" name="Google Shape;172;p28"/>
          <p:cNvSpPr txBox="1"/>
          <p:nvPr/>
        </p:nvSpPr>
        <p:spPr>
          <a:xfrm>
            <a:off x="6384000" y="4673975"/>
            <a:ext cx="384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8F9FA"/>
                </a:solidFill>
                <a:latin typeface="Comic Sans MS"/>
                <a:ea typeface="Comic Sans MS"/>
                <a:cs typeface="Comic Sans MS"/>
                <a:sym typeface="Comic Sans MS"/>
              </a:rPr>
              <a:t>Slide Courtesy: Stephen Boyd</a:t>
            </a:r>
            <a:endParaRPr sz="1000">
              <a:solidFill>
                <a:srgbClr val="F8F9FA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173" name="Google Shape;173;p28"/>
          <p:cNvCxnSpPr/>
          <p:nvPr/>
        </p:nvCxnSpPr>
        <p:spPr>
          <a:xfrm rot="10800000">
            <a:off x="1909550" y="1797600"/>
            <a:ext cx="2749200" cy="872400"/>
          </a:xfrm>
          <a:prstGeom prst="curvedConnector3">
            <a:avLst>
              <a:gd fmla="val 22538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420">
                <a:solidFill>
                  <a:schemeClr val="dk2"/>
                </a:solidFill>
              </a:rPr>
              <a:t>So what do we use the clocksource for?</a:t>
            </a:r>
            <a:endParaRPr sz="242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20">
              <a:solidFill>
                <a:schemeClr val="dk2"/>
              </a:solidFill>
            </a:endParaRPr>
          </a:p>
        </p:txBody>
      </p:sp>
      <p:sp>
        <p:nvSpPr>
          <p:cNvPr id="179" name="Google Shape;17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Timekeeping: Moving time in the system forward.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Reading time at a given instant.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0"/>
          <p:cNvSpPr txBox="1"/>
          <p:nvPr/>
        </p:nvSpPr>
        <p:spPr>
          <a:xfrm>
            <a:off x="6307800" y="5283575"/>
            <a:ext cx="384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8F9FA"/>
                </a:solidFill>
                <a:latin typeface="Comic Sans MS"/>
                <a:ea typeface="Comic Sans MS"/>
                <a:cs typeface="Comic Sans MS"/>
                <a:sym typeface="Comic Sans MS"/>
              </a:rPr>
              <a:t>Slide Courtesy: Stephen Boyd</a:t>
            </a:r>
            <a:endParaRPr sz="1000">
              <a:solidFill>
                <a:srgbClr val="F8F9FA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5000" y="168700"/>
            <a:ext cx="4709551" cy="507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>
            <p:ph type="title"/>
          </p:nvPr>
        </p:nvSpPr>
        <p:spPr>
          <a:xfrm>
            <a:off x="23675" y="-1450"/>
            <a:ext cx="5781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Kernel Support - </a:t>
            </a:r>
            <a:r>
              <a:rPr lang="en" sz="2520"/>
              <a:t>Timekeeper update</a:t>
            </a:r>
            <a:endParaRPr sz="2520"/>
          </a:p>
        </p:txBody>
      </p:sp>
      <p:sp>
        <p:nvSpPr>
          <p:cNvPr id="187" name="Google Shape;187;p30"/>
          <p:cNvSpPr txBox="1"/>
          <p:nvPr>
            <p:ph type="title"/>
          </p:nvPr>
        </p:nvSpPr>
        <p:spPr>
          <a:xfrm>
            <a:off x="276400" y="577775"/>
            <a:ext cx="4257900" cy="925200"/>
          </a:xfrm>
          <a:prstGeom prst="rect">
            <a:avLst/>
          </a:prstGeom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-299923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248"/>
              <a:t>Clocksource read during</a:t>
            </a:r>
            <a:r>
              <a:rPr lang="en" sz="1248">
                <a:latin typeface="Consolas"/>
                <a:ea typeface="Consolas"/>
                <a:cs typeface="Consolas"/>
                <a:sym typeface="Consolas"/>
              </a:rPr>
              <a:t> update_wall_time()</a:t>
            </a:r>
            <a:endParaRPr sz="1248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1124"/>
              <a:buNone/>
            </a:pPr>
            <a:r>
              <a:rPr lang="en" sz="977">
                <a:latin typeface="Consolas"/>
                <a:ea typeface="Consolas"/>
                <a:cs typeface="Consolas"/>
                <a:sym typeface="Consolas"/>
              </a:rPr>
              <a:t>New clock = ((last_cycle - current cycle) * multiplier) + Old.</a:t>
            </a:r>
            <a:endParaRPr sz="977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1124"/>
              <a:buNone/>
            </a:pPr>
            <a:r>
              <a:t/>
            </a:r>
            <a:endParaRPr sz="977">
              <a:latin typeface="Consolas"/>
              <a:ea typeface="Consolas"/>
              <a:cs typeface="Consolas"/>
              <a:sym typeface="Consolas"/>
            </a:endParaRPr>
          </a:p>
          <a:p>
            <a:pPr indent="-29718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200"/>
              <a:t>Update is done every jiffy.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71394"/>
              <a:buNone/>
            </a:pPr>
            <a:r>
              <a:t/>
            </a:r>
            <a:endParaRPr b="1" sz="1248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71394"/>
              <a:buNone/>
            </a:pPr>
            <a:r>
              <a:t/>
            </a:r>
            <a:endParaRPr b="1" sz="1248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71394"/>
              <a:buNone/>
            </a:pPr>
            <a:r>
              <a:t/>
            </a:r>
            <a:endParaRPr b="1" sz="1248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71394"/>
              <a:buNone/>
            </a:pPr>
            <a:r>
              <a:t/>
            </a:r>
            <a:endParaRPr b="1" sz="1248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8" name="Google Shape;188;p30"/>
          <p:cNvSpPr txBox="1"/>
          <p:nvPr/>
        </p:nvSpPr>
        <p:spPr>
          <a:xfrm>
            <a:off x="90450" y="3719575"/>
            <a:ext cx="61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/>
        </p:nvSpPr>
        <p:spPr>
          <a:xfrm>
            <a:off x="6307800" y="5283575"/>
            <a:ext cx="384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8F9FA"/>
                </a:solidFill>
                <a:latin typeface="Comic Sans MS"/>
                <a:ea typeface="Comic Sans MS"/>
                <a:cs typeface="Comic Sans MS"/>
                <a:sym typeface="Comic Sans MS"/>
              </a:rPr>
              <a:t>Slide Courtesy: Stephen Boyd</a:t>
            </a:r>
            <a:endParaRPr sz="1000">
              <a:solidFill>
                <a:srgbClr val="F8F9FA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94" name="Google Shape;194;p31"/>
          <p:cNvSpPr txBox="1"/>
          <p:nvPr>
            <p:ph type="title"/>
          </p:nvPr>
        </p:nvSpPr>
        <p:spPr>
          <a:xfrm>
            <a:off x="23675" y="-1450"/>
            <a:ext cx="5781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Kernel Support - </a:t>
            </a:r>
            <a:r>
              <a:rPr lang="en" sz="2520"/>
              <a:t>Timekeeper update</a:t>
            </a:r>
            <a:endParaRPr sz="2520"/>
          </a:p>
        </p:txBody>
      </p:sp>
      <p:sp>
        <p:nvSpPr>
          <p:cNvPr id="195" name="Google Shape;195;p31"/>
          <p:cNvSpPr txBox="1"/>
          <p:nvPr/>
        </p:nvSpPr>
        <p:spPr>
          <a:xfrm>
            <a:off x="90450" y="3719575"/>
            <a:ext cx="616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1"/>
          <p:cNvSpPr txBox="1"/>
          <p:nvPr/>
        </p:nvSpPr>
        <p:spPr>
          <a:xfrm>
            <a:off x="634175" y="1015650"/>
            <a:ext cx="8037000" cy="26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To summarize previous chart.</a:t>
            </a:r>
            <a:endParaRPr sz="1290">
              <a:solidFill>
                <a:schemeClr val="dk2"/>
              </a:solidFill>
            </a:endParaRPr>
          </a:p>
          <a:p>
            <a:pPr indent="-31686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90"/>
              <a:buChar char="●"/>
            </a:pPr>
            <a:r>
              <a:rPr lang="en" sz="1190">
                <a:solidFill>
                  <a:schemeClr val="dk2"/>
                </a:solidFill>
              </a:rPr>
              <a:t>Clocksource is read and accumulated into </a:t>
            </a:r>
            <a:r>
              <a:rPr lang="en" sz="989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struct timekeeper:</a:t>
            </a:r>
            <a:endParaRPr sz="989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90"/>
              <a:buChar char="○"/>
            </a:pPr>
            <a:r>
              <a:rPr lang="en" sz="1190">
                <a:solidFill>
                  <a:schemeClr val="dk2"/>
                </a:solidFill>
              </a:rPr>
              <a:t>This structure has 2 components to keep track of time in seconds.</a:t>
            </a:r>
            <a:endParaRPr sz="1190">
              <a:solidFill>
                <a:schemeClr val="dk2"/>
              </a:solidFill>
            </a:endParaRPr>
          </a:p>
          <a:p>
            <a:pPr indent="-31686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90"/>
              <a:buChar char="■"/>
            </a:pPr>
            <a:r>
              <a:rPr lang="en" sz="989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xtime_nsec </a:t>
            </a:r>
            <a:r>
              <a:rPr lang="en" sz="1190">
                <a:solidFill>
                  <a:schemeClr val="dk2"/>
                </a:solidFill>
              </a:rPr>
              <a:t>: The time so far in nanoseconds.</a:t>
            </a:r>
            <a:endParaRPr sz="1190">
              <a:solidFill>
                <a:schemeClr val="dk2"/>
              </a:solidFill>
            </a:endParaRPr>
          </a:p>
          <a:p>
            <a:pPr indent="-31686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90"/>
              <a:buChar char="■"/>
            </a:pPr>
            <a:r>
              <a:rPr lang="en" sz="989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xtime_sec </a:t>
            </a:r>
            <a:r>
              <a:rPr lang="en" sz="1190">
                <a:solidFill>
                  <a:schemeClr val="dk2"/>
                </a:solidFill>
              </a:rPr>
              <a:t>: If the nsecs grows more than a second, it overflows into this element.</a:t>
            </a:r>
            <a:endParaRPr sz="1190">
              <a:solidFill>
                <a:schemeClr val="dk2"/>
              </a:solidFill>
            </a:endParaRPr>
          </a:p>
          <a:p>
            <a:pPr indent="-30416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90"/>
              <a:buChar char="■"/>
            </a:pPr>
            <a:r>
              <a:rPr lang="en" sz="1190">
                <a:solidFill>
                  <a:schemeClr val="dk2"/>
                </a:solidFill>
              </a:rPr>
              <a:t>Number of cycles during last clocksource read is noted during every TK update.</a:t>
            </a:r>
            <a:endParaRPr sz="1190">
              <a:solidFill>
                <a:schemeClr val="dk2"/>
              </a:solidFill>
            </a:endParaRPr>
          </a:p>
          <a:p>
            <a:pPr indent="-304164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90"/>
              <a:buChar char="●"/>
            </a:pPr>
            <a:r>
              <a:rPr lang="en" sz="1190">
                <a:solidFill>
                  <a:schemeClr val="dk2"/>
                </a:solidFill>
              </a:rPr>
              <a:t>Needed to update timekeeping.</a:t>
            </a:r>
            <a:endParaRPr sz="1190">
              <a:solidFill>
                <a:schemeClr val="dk2"/>
              </a:solidFill>
            </a:endParaRPr>
          </a:p>
          <a:p>
            <a:pPr indent="-304164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90"/>
              <a:buChar char="●"/>
            </a:pPr>
            <a:r>
              <a:rPr lang="en" sz="1190">
                <a:solidFill>
                  <a:schemeClr val="dk2"/>
                </a:solidFill>
              </a:rPr>
              <a:t>As we’ll see next, needed to read instantaneous time as well.</a:t>
            </a:r>
            <a:endParaRPr sz="119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0" y="363575"/>
            <a:ext cx="87342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Who am I 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240">
                <a:latin typeface="Open Sans"/>
                <a:ea typeface="Open Sans"/>
                <a:cs typeface="Open Sans"/>
                <a:sym typeface="Open Sans"/>
              </a:rPr>
              <a:t>Joel Fernandes (Google)</a:t>
            </a:r>
            <a:endParaRPr sz="224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2240">
                <a:latin typeface="Open Sans"/>
                <a:ea typeface="Open Sans"/>
                <a:cs typeface="Open Sans"/>
                <a:sym typeface="Open Sans"/>
              </a:rPr>
              <a:t>joel@joelfernandes.org</a:t>
            </a:r>
            <a:endParaRPr sz="224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311688" y="1028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20"/>
              <a:t>Ans: Timekeeper (last slide) + </a:t>
            </a:r>
            <a:r>
              <a:rPr lang="en" sz="1720"/>
              <a:t>Clocksource Read (delta) + </a:t>
            </a:r>
            <a:r>
              <a:rPr lang="en" sz="1720"/>
              <a:t>Adjustments</a:t>
            </a:r>
            <a:endParaRPr sz="1720"/>
          </a:p>
        </p:txBody>
      </p:sp>
      <p:sp>
        <p:nvSpPr>
          <p:cNvPr id="202" name="Google Shape;202;p32"/>
          <p:cNvSpPr txBox="1"/>
          <p:nvPr/>
        </p:nvSpPr>
        <p:spPr>
          <a:xfrm>
            <a:off x="6307800" y="5740775"/>
            <a:ext cx="3841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8F9FA"/>
                </a:solidFill>
                <a:latin typeface="Comic Sans MS"/>
                <a:ea typeface="Comic Sans MS"/>
                <a:cs typeface="Comic Sans MS"/>
                <a:sym typeface="Comic Sans MS"/>
              </a:rPr>
              <a:t>Slide Courtesy: Stephen Boyd</a:t>
            </a:r>
            <a:endParaRPr sz="1000">
              <a:solidFill>
                <a:srgbClr val="F8F9FA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03" name="Google Shape;203;p32"/>
          <p:cNvSpPr txBox="1"/>
          <p:nvPr>
            <p:ph type="title"/>
          </p:nvPr>
        </p:nvSpPr>
        <p:spPr>
          <a:xfrm>
            <a:off x="328463" y="531950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00"/>
              <a:t>Q: That’s every </a:t>
            </a:r>
            <a:r>
              <a:rPr lang="en" sz="1700"/>
              <a:t>jiffy</a:t>
            </a:r>
            <a:r>
              <a:rPr lang="en" sz="1700"/>
              <a:t> but.. </a:t>
            </a:r>
            <a:r>
              <a:rPr lang="en" sz="1700"/>
              <a:t>How is time at any </a:t>
            </a:r>
            <a:r>
              <a:rPr b="1" lang="en" sz="1700"/>
              <a:t>instant </a:t>
            </a:r>
            <a:r>
              <a:rPr lang="en" sz="1700"/>
              <a:t>read?</a:t>
            </a:r>
            <a:endParaRPr sz="1700"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875" y="3879550"/>
            <a:ext cx="5402726" cy="9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2"/>
          <p:cNvSpPr txBox="1"/>
          <p:nvPr/>
        </p:nvSpPr>
        <p:spPr>
          <a:xfrm>
            <a:off x="338875" y="1601150"/>
            <a:ext cx="5228400" cy="18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struct timekeeper {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struct tk_read_base tkr_mono;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u64         xtime_sec;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ktime_t         offs_real;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ktime_t         offs_boot;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ktime_t         offs_tai;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32"/>
          <p:cNvSpPr txBox="1"/>
          <p:nvPr/>
        </p:nvSpPr>
        <p:spPr>
          <a:xfrm>
            <a:off x="604125" y="1869900"/>
            <a:ext cx="2430300" cy="264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7" name="Google Shape;207;p32"/>
          <p:cNvSpPr/>
          <p:nvPr/>
        </p:nvSpPr>
        <p:spPr>
          <a:xfrm>
            <a:off x="3673325" y="1869900"/>
            <a:ext cx="1863900" cy="51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chemeClr val="dk2"/>
                </a:solidFill>
              </a:rPr>
              <a:t>Updated by 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update_wall_time()</a:t>
            </a:r>
            <a:endParaRPr sz="9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8" name="Google Shape;208;p32"/>
          <p:cNvCxnSpPr>
            <a:stCxn id="207" idx="2"/>
            <a:endCxn id="206" idx="3"/>
          </p:cNvCxnSpPr>
          <p:nvPr/>
        </p:nvCxnSpPr>
        <p:spPr>
          <a:xfrm rot="10800000">
            <a:off x="3034325" y="2002200"/>
            <a:ext cx="639000" cy="125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32"/>
          <p:cNvSpPr/>
          <p:nvPr/>
        </p:nvSpPr>
        <p:spPr>
          <a:xfrm>
            <a:off x="3703375" y="2429700"/>
            <a:ext cx="1923900" cy="51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Updated by NTP or 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clock_settime() </a:t>
            </a:r>
            <a:r>
              <a:rPr lang="en" sz="900">
                <a:solidFill>
                  <a:schemeClr val="dk2"/>
                </a:solidFill>
              </a:rPr>
              <a:t>for 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CLOCK_REALTIME</a:t>
            </a:r>
            <a:endParaRPr sz="9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cxnSp>
        <p:nvCxnSpPr>
          <p:cNvPr id="210" name="Google Shape;210;p32"/>
          <p:cNvCxnSpPr>
            <a:stCxn id="209" idx="2"/>
            <a:endCxn id="211" idx="3"/>
          </p:cNvCxnSpPr>
          <p:nvPr/>
        </p:nvCxnSpPr>
        <p:spPr>
          <a:xfrm rot="10800000">
            <a:off x="3034375" y="2429700"/>
            <a:ext cx="669000" cy="25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32"/>
          <p:cNvSpPr txBox="1"/>
          <p:nvPr/>
        </p:nvSpPr>
        <p:spPr>
          <a:xfrm>
            <a:off x="604125" y="2321700"/>
            <a:ext cx="2430300" cy="216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604125" y="2588400"/>
            <a:ext cx="2430300" cy="216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13" name="Google Shape;213;p32"/>
          <p:cNvSpPr/>
          <p:nvPr/>
        </p:nvSpPr>
        <p:spPr>
          <a:xfrm>
            <a:off x="3777575" y="3063375"/>
            <a:ext cx="2589600" cy="515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Updated with suspend time for 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CLOCK_BOOTTIME</a:t>
            </a:r>
            <a:endParaRPr sz="9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4" name="Google Shape;214;p32"/>
          <p:cNvCxnSpPr>
            <a:stCxn id="213" idx="2"/>
            <a:endCxn id="212" idx="3"/>
          </p:cNvCxnSpPr>
          <p:nvPr/>
        </p:nvCxnSpPr>
        <p:spPr>
          <a:xfrm rot="10800000">
            <a:off x="3034475" y="2696475"/>
            <a:ext cx="743100" cy="62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5" name="Google Shape;215;p32"/>
          <p:cNvSpPr txBox="1"/>
          <p:nvPr>
            <p:ph type="title"/>
          </p:nvPr>
        </p:nvSpPr>
        <p:spPr>
          <a:xfrm>
            <a:off x="328463" y="-77650"/>
            <a:ext cx="85206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Kernel Support - </a:t>
            </a:r>
            <a:r>
              <a:rPr lang="en" sz="2520"/>
              <a:t>Timekeeper readout</a:t>
            </a:r>
            <a:endParaRPr sz="252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</a:t>
            </a:r>
            <a:r>
              <a:rPr lang="en"/>
              <a:t>Timekeeping Accumulation (Code)</a:t>
            </a:r>
            <a:endParaRPr/>
          </a:p>
        </p:txBody>
      </p:sp>
      <p:sp>
        <p:nvSpPr>
          <p:cNvPr id="221" name="Google Shape;221;p33"/>
          <p:cNvSpPr txBox="1"/>
          <p:nvPr/>
        </p:nvSpPr>
        <p:spPr>
          <a:xfrm>
            <a:off x="457200" y="1447800"/>
            <a:ext cx="74748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05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90"/>
              <a:buChar char="●"/>
            </a:pPr>
            <a:r>
              <a:rPr lang="en" sz="1290">
                <a:solidFill>
                  <a:schemeClr val="dk2"/>
                </a:solidFill>
              </a:rPr>
              <a:t>Wallclock time is updated every jiffy by a designated CPU:</a:t>
            </a:r>
            <a:endParaRPr sz="1290">
              <a:solidFill>
                <a:schemeClr val="dk2"/>
              </a:solidFill>
            </a:endParaRPr>
          </a:p>
          <a:p>
            <a:pPr indent="-297815" lvl="1" marL="9144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90"/>
              <a:buFont typeface="Consolas"/>
              <a:buChar char="○"/>
            </a:pPr>
            <a:r>
              <a:rPr lang="en" sz="109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tick_nohz_highres_handler</a:t>
            </a:r>
            <a:r>
              <a:rPr lang="en" sz="109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() -&gt;</a:t>
            </a:r>
            <a:endParaRPr sz="109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9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    tick_sched_do_timer() -&gt;</a:t>
            </a:r>
            <a:endParaRPr sz="109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9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		tick_do_update_jiffies64() -&gt;</a:t>
            </a:r>
            <a:endParaRPr sz="109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1371600" rtl="0" algn="l">
              <a:lnSpc>
                <a:spcPct val="7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9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           update_wall_time() </a:t>
            </a:r>
            <a:endParaRPr sz="109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222" name="Google Shape;222;p33"/>
          <p:cNvSpPr txBox="1"/>
          <p:nvPr/>
        </p:nvSpPr>
        <p:spPr>
          <a:xfrm>
            <a:off x="580050" y="1039700"/>
            <a:ext cx="5077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Few more things for completeness: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let us jump into a real example of an x86 clock source </a:t>
            </a:r>
            <a:endParaRPr/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-- our old friend TSC again.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And what issues plague the TSC?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idx="1" type="body"/>
          </p:nvPr>
        </p:nvSpPr>
        <p:spPr>
          <a:xfrm>
            <a:off x="397950" y="642750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x86 Time stamp counter (TSC)</a:t>
            </a:r>
            <a:endParaRPr b="1"/>
          </a:p>
          <a:p>
            <a:pPr indent="-3365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64-bit per-CPU counter, it is an MSR so fast!!!  (slower than cache hit!)</a:t>
            </a:r>
            <a:endParaRPr sz="1700"/>
          </a:p>
          <a:p>
            <a:pPr indent="-33655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High resolution (GHz), uses the CPU clock.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</a:t>
            </a:r>
            <a:r>
              <a:rPr lang="en"/>
              <a:t>Clocksource - TSC issues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6"/>
          <p:cNvSpPr txBox="1"/>
          <p:nvPr>
            <p:ph idx="1" type="body"/>
          </p:nvPr>
        </p:nvSpPr>
        <p:spPr>
          <a:xfrm>
            <a:off x="464100" y="109392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TSC stability (frequency invariance).</a:t>
            </a:r>
            <a:endParaRPr b="1" sz="1400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CPU clock </a:t>
            </a:r>
            <a:r>
              <a:rPr lang="en" sz="1300"/>
              <a:t>can change frequency and </a:t>
            </a:r>
            <a:r>
              <a:rPr lang="en" sz="1300"/>
              <a:t>a</a:t>
            </a:r>
            <a:r>
              <a:rPr lang="en" sz="1300"/>
              <a:t>ffect TSC increment rate.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chemeClr val="lt1"/>
                </a:highlight>
              </a:rPr>
              <a:t>Older CPU models unreliable to frequency dep, but recently constant.</a:t>
            </a:r>
            <a:endParaRPr sz="1300">
              <a:highlight>
                <a:schemeClr val="lt1"/>
              </a:highlight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>
                <a:highlight>
                  <a:schemeClr val="lt1"/>
                </a:highlight>
              </a:rPr>
              <a:t>Check "</a:t>
            </a:r>
            <a:r>
              <a:rPr lang="en" sz="12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constant_tsc</a:t>
            </a:r>
            <a:r>
              <a:rPr lang="en" sz="1300">
                <a:highlight>
                  <a:schemeClr val="lt1"/>
                </a:highlight>
              </a:rPr>
              <a:t>" flag in</a:t>
            </a:r>
            <a:r>
              <a:rPr lang="en" sz="1200">
                <a:highlight>
                  <a:schemeClr val="lt1"/>
                </a:highlight>
              </a:rPr>
              <a:t> </a:t>
            </a:r>
            <a:r>
              <a:rPr lang="en" sz="12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/proc/cpuinfo</a:t>
            </a:r>
            <a:endParaRPr sz="1200">
              <a:highlight>
                <a:srgbClr val="F8F9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rgbClr val="F8F9FA"/>
                </a:highlight>
              </a:rPr>
              <a:t>If CPU does not have constant_tsc feature, then if cpufreq changes, TSC marked unstable (</a:t>
            </a:r>
            <a:r>
              <a:rPr lang="en" sz="12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mark_tsc_unstable()</a:t>
            </a:r>
            <a:r>
              <a:rPr lang="en" sz="1300">
                <a:highlight>
                  <a:srgbClr val="F8F9FA"/>
                </a:highlight>
              </a:rPr>
              <a:t>).</a:t>
            </a:r>
            <a:endParaRPr sz="1300">
              <a:highlight>
                <a:srgbClr val="F8F9FA"/>
              </a:highlight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rgbClr val="F8F9FA"/>
                </a:highlight>
              </a:rPr>
              <a:t>Clocksource reselection happens once TSC clocksource is marked unstable. Switches to HPET via clocksource watchdog kthread.</a:t>
            </a:r>
            <a:endParaRPr sz="1300">
              <a:highlight>
                <a:srgbClr val="F8F9FA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Clocksource - TSC issues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7"/>
          <p:cNvSpPr txBox="1"/>
          <p:nvPr>
            <p:ph idx="1" type="body"/>
          </p:nvPr>
        </p:nvSpPr>
        <p:spPr>
          <a:xfrm>
            <a:off x="464100" y="1093925"/>
            <a:ext cx="82497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TSC stoppage (due to deep idle)</a:t>
            </a:r>
            <a:endParaRPr b="1" sz="1400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TSC can stop counting in idle states because depends on CPU clock liveness.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rgbClr val="F8F9FA"/>
                </a:highlight>
              </a:rPr>
              <a:t>CPU PM may effect</a:t>
            </a:r>
            <a:endParaRPr sz="1300">
              <a:highlight>
                <a:srgbClr val="F8F9FA"/>
              </a:highlight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>
                <a:highlight>
                  <a:srgbClr val="F8F9FA"/>
                </a:highlight>
              </a:rPr>
              <a:t>Check “</a:t>
            </a:r>
            <a:r>
              <a:rPr lang="en" sz="13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nonstop_tsc</a:t>
            </a:r>
            <a:r>
              <a:rPr lang="en" sz="1300">
                <a:highlight>
                  <a:srgbClr val="F8F9FA"/>
                </a:highlight>
              </a:rPr>
              <a:t>” flag in </a:t>
            </a:r>
            <a:r>
              <a:rPr lang="en" sz="1300">
                <a:highlight>
                  <a:schemeClr val="lt1"/>
                </a:highlight>
              </a:rPr>
              <a:t> </a:t>
            </a:r>
            <a:r>
              <a:rPr lang="en" sz="12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/proc/cpuinfo</a:t>
            </a:r>
            <a:endParaRPr sz="1200">
              <a:highlight>
                <a:srgbClr val="F8F9FA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rgbClr val="F8F9FA"/>
                </a:highlight>
              </a:rPr>
              <a:t>If CPU does not have nonstop_tsc feature, then idle driver may mark TSC unstable (</a:t>
            </a:r>
            <a:r>
              <a:rPr lang="en" sz="1200">
                <a:highlight>
                  <a:srgbClr val="F8F9FA"/>
                </a:highlight>
                <a:latin typeface="Consolas"/>
                <a:ea typeface="Consolas"/>
                <a:cs typeface="Consolas"/>
                <a:sym typeface="Consolas"/>
              </a:rPr>
              <a:t>mark_tsc_unstable()</a:t>
            </a:r>
            <a:r>
              <a:rPr lang="en" sz="1300">
                <a:highlight>
                  <a:srgbClr val="F8F9FA"/>
                </a:highlight>
              </a:rPr>
              <a:t>) if deeper than C2 state is allowed / chosen.</a:t>
            </a:r>
            <a:endParaRPr sz="1300">
              <a:highlight>
                <a:srgbClr val="F8F9FA"/>
              </a:highlight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highlight>
                  <a:srgbClr val="F8F9FA"/>
                </a:highlight>
              </a:rPr>
              <a:t>Clocksource reselection happens once TSC clocksource is marked unstable. Switches to HPET.</a:t>
            </a:r>
            <a:endParaRPr sz="1300">
              <a:highlight>
                <a:srgbClr val="F8F9FA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</a:t>
            </a:r>
            <a:r>
              <a:rPr lang="en"/>
              <a:t>Clocksource - catch it red handed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8"/>
          <p:cNvSpPr txBox="1"/>
          <p:nvPr>
            <p:ph idx="1" type="body"/>
          </p:nvPr>
        </p:nvSpPr>
        <p:spPr>
          <a:xfrm>
            <a:off x="464100" y="1160250"/>
            <a:ext cx="79662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Clocksource watchdog to keep an eye on clocksource </a:t>
            </a:r>
            <a:r>
              <a:rPr b="1" lang="en" sz="1400"/>
              <a:t>stability</a:t>
            </a:r>
            <a:endParaRPr b="1" sz="14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timer is scheduled to run every half a second to verify clocksource stability for clocksources with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CLOCK_SOURCE_MUST_VERIFY </a:t>
            </a:r>
            <a:r>
              <a:rPr lang="en" sz="1400"/>
              <a:t>flag.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Another clocksource that does not have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CLOCK_SOURCE_MUST_VERIFY</a:t>
            </a:r>
            <a:r>
              <a:rPr lang="en" sz="1400"/>
              <a:t> is compared against. If large difference between the 2 clocksource’s understanding of time progression, clocksource is marked unstable.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Once marked unstable, kthread worker selects a new clocksource (like HPET for x86).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9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That’s it for clock source, timestamps..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Now lets see how timer events are handled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Timers </a:t>
            </a:r>
            <a:r>
              <a:rPr lang="en" sz="1355"/>
              <a:t>(will just skim through userspace to spend more time on the kernel part)</a:t>
            </a:r>
            <a:endParaRPr sz="1355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0"/>
          <p:cNvSpPr txBox="1"/>
          <p:nvPr>
            <p:ph idx="1" type="body"/>
          </p:nvPr>
        </p:nvSpPr>
        <p:spPr>
          <a:xfrm>
            <a:off x="311700" y="1381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POSIX timers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</a:t>
            </a:r>
            <a:r>
              <a:rPr lang="en"/>
              <a:t>imerfd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</a:t>
            </a:r>
            <a:r>
              <a:rPr lang="en"/>
              <a:t>leep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timeouts for syscalls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</a:t>
            </a:r>
            <a:r>
              <a:rPr lang="en"/>
              <a:t>rtimer user in kernel</a:t>
            </a:r>
            <a:endParaRPr/>
          </a:p>
        </p:txBody>
      </p:sp>
      <p:sp>
        <p:nvSpPr>
          <p:cNvPr id="262" name="Google Shape;262;p40"/>
          <p:cNvSpPr txBox="1"/>
          <p:nvPr/>
        </p:nvSpPr>
        <p:spPr>
          <a:xfrm>
            <a:off x="418525" y="919375"/>
            <a:ext cx="5775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Timer is a mechanism to generate a notification at a future point of time.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</a:t>
            </a:r>
            <a:endParaRPr/>
          </a:p>
        </p:txBody>
      </p:sp>
      <p:sp>
        <p:nvSpPr>
          <p:cNvPr id="268" name="Google Shape;26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int timer_create(clockid_t clockid, struct sigevent *sevp, timer_t *timerid);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200"/>
              <a:buFont typeface="Open Sans"/>
              <a:buChar char="○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Create a </a:t>
            </a:r>
            <a:r>
              <a:rPr b="1" lang="en" sz="1200">
                <a:latin typeface="Open Sans"/>
                <a:ea typeface="Open Sans"/>
                <a:cs typeface="Open Sans"/>
                <a:sym typeface="Open Sans"/>
              </a:rPr>
              <a:t>per-process interval</a:t>
            </a: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 timer. Returns unique timer ID 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Clockid is any of the clocks we discussed.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Some additional special clocks exist such as: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mic Sans MS"/>
              <a:buChar char="●"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CLOCK_PROCESS_CPUTIME_ID </a:t>
            </a: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- measures CPU time consumed by all threads.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mic Sans MS"/>
              <a:buChar char="●"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CLOCK_THREAD_CPUTIME_ID </a:t>
            </a: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- same but just for calling thread.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mic Sans MS"/>
              <a:buChar char="○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struct sigevent : specifies how the caller should be notified when the timer expires.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/>
          <p:nvPr/>
        </p:nvSpPr>
        <p:spPr>
          <a:xfrm>
            <a:off x="753625" y="3350075"/>
            <a:ext cx="4796400" cy="1385700"/>
          </a:xfrm>
          <a:prstGeom prst="rightArrow">
            <a:avLst>
              <a:gd fmla="val 10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766525" y="1093925"/>
            <a:ext cx="4770600" cy="1034400"/>
          </a:xfrm>
          <a:prstGeom prst="rightArrow">
            <a:avLst>
              <a:gd fmla="val 10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4641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753625" y="2128425"/>
            <a:ext cx="4796400" cy="1261200"/>
          </a:xfrm>
          <a:prstGeom prst="rightArrow">
            <a:avLst>
              <a:gd fmla="val 10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766525" y="11669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Userspace </a:t>
            </a:r>
            <a:r>
              <a:rPr b="1" lang="en" sz="1205"/>
              <a:t>time</a:t>
            </a:r>
            <a:r>
              <a:rPr lang="en" sz="1205"/>
              <a:t> APIs</a:t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Clocksource</a:t>
            </a:r>
            <a:endParaRPr sz="1205"/>
          </a:p>
          <a:p>
            <a:pPr indent="-305141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○"/>
            </a:pPr>
            <a:r>
              <a:rPr lang="en" sz="1205"/>
              <a:t>Time stamp counter (TSC)</a:t>
            </a:r>
            <a:endParaRPr sz="1205"/>
          </a:p>
          <a:p>
            <a:pPr indent="0" lvl="0" marL="9144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Userspace </a:t>
            </a:r>
            <a:r>
              <a:rPr b="1" lang="en" sz="1205"/>
              <a:t>timer</a:t>
            </a:r>
            <a:r>
              <a:rPr lang="en" sz="1205"/>
              <a:t> APIs</a:t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Clockevents</a:t>
            </a:r>
            <a:endParaRPr sz="1205"/>
          </a:p>
          <a:p>
            <a:pPr indent="-305141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○"/>
            </a:pPr>
            <a:r>
              <a:rPr lang="en" sz="1205"/>
              <a:t>Local A</a:t>
            </a:r>
            <a:r>
              <a:rPr lang="en" sz="1205"/>
              <a:t>PIC timer</a:t>
            </a:r>
            <a:endParaRPr sz="1205"/>
          </a:p>
          <a:p>
            <a:pPr indent="-305141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○"/>
            </a:pPr>
            <a:r>
              <a:rPr lang="en" sz="1205"/>
              <a:t>HPET</a:t>
            </a:r>
            <a:endParaRPr sz="1205"/>
          </a:p>
          <a:p>
            <a:pPr indent="-305141" lvl="1" marL="9144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○"/>
            </a:pPr>
            <a:r>
              <a:rPr lang="en" sz="1205"/>
              <a:t>Broadcast timers</a:t>
            </a:r>
            <a:endParaRPr sz="1205"/>
          </a:p>
          <a:p>
            <a:pPr indent="0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-305141" lvl="0" marL="45720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Timer wheel</a:t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Hrtimer</a:t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Scheduling clock interrupt (tick) and NOHZ</a:t>
            </a:r>
            <a:endParaRPr sz="1205"/>
          </a:p>
          <a:p>
            <a:pPr indent="-305141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205"/>
              <a:buChar char="●"/>
            </a:pPr>
            <a:r>
              <a:rPr lang="en" sz="1205"/>
              <a:t>VDSO (if time </a:t>
            </a:r>
            <a:r>
              <a:rPr lang="en" sz="1205"/>
              <a:t>permits</a:t>
            </a:r>
            <a:r>
              <a:rPr lang="en" sz="1205"/>
              <a:t>)</a:t>
            </a:r>
            <a:endParaRPr sz="1205"/>
          </a:p>
        </p:txBody>
      </p:sp>
      <p:sp>
        <p:nvSpPr>
          <p:cNvPr id="72" name="Google Shape;72;p15"/>
          <p:cNvSpPr txBox="1"/>
          <p:nvPr/>
        </p:nvSpPr>
        <p:spPr>
          <a:xfrm>
            <a:off x="5537125" y="1449625"/>
            <a:ext cx="3354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25 minutes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5562925" y="2722550"/>
            <a:ext cx="3354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25 </a:t>
            </a:r>
            <a:r>
              <a:rPr lang="en" sz="900">
                <a:solidFill>
                  <a:schemeClr val="dk2"/>
                </a:solidFill>
              </a:rPr>
              <a:t>minutes</a:t>
            </a:r>
            <a:endParaRPr sz="900">
              <a:solidFill>
                <a:schemeClr val="dk2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562925" y="3932050"/>
            <a:ext cx="3354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40 </a:t>
            </a:r>
            <a:r>
              <a:rPr lang="en" sz="900">
                <a:solidFill>
                  <a:schemeClr val="dk2"/>
                </a:solidFill>
              </a:rPr>
              <a:t>minutes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 - arming</a:t>
            </a:r>
            <a:endParaRPr/>
          </a:p>
        </p:txBody>
      </p:sp>
      <p:sp>
        <p:nvSpPr>
          <p:cNvPr id="274" name="Google Shape;274;p42"/>
          <p:cNvSpPr txBox="1"/>
          <p:nvPr>
            <p:ph idx="1" type="body"/>
          </p:nvPr>
        </p:nvSpPr>
        <p:spPr>
          <a:xfrm>
            <a:off x="159300" y="1076275"/>
            <a:ext cx="867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timer_settime(timer_t timerid, int flags,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const struct itimerspec *new_value,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struct itimerspec *old_value);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timer_gettime(timer_t timerid, struct itimerspec *curr_value);</a:t>
            </a:r>
            <a:endParaRPr sz="700"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latin typeface="Consolas"/>
                <a:ea typeface="Consolas"/>
                <a:cs typeface="Consolas"/>
                <a:sym typeface="Consolas"/>
              </a:rPr>
              <a:t>returns the time until next expiration &amp; the interval</a:t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struct itimerspec {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struct timespec it_interval;  /* </a:t>
            </a: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Timer interval, (If 0, then timer is ONESHOT) </a:t>
            </a: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*/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struct timespec it_value;     /* Initial expiration</a:t>
            </a:r>
            <a:r>
              <a:rPr lang="en" sz="8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(relative to current time, can be changed by flags)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2286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(If 0, disarms the timer) </a:t>
            </a: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*/ 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  struct timespec {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    time_t tv_sec;                /* Seconds */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    long   tv_nsec;               /* Nanoseconds */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     };</a:t>
            </a:r>
            <a:endParaRPr sz="9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 </a:t>
            </a:r>
            <a:r>
              <a:rPr lang="en"/>
              <a:t>- arming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timer_settime(timer_t timerid, int flags,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const struct itimerspec *new_value,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struct itimerspec *old_value);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timer_gettime(timer_t timerid, struct itimerspec *curr_value);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itimerspec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it_interval;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it_value;    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1" name="Google Shape;281;p43"/>
          <p:cNvSpPr txBox="1"/>
          <p:nvPr/>
        </p:nvSpPr>
        <p:spPr>
          <a:xfrm>
            <a:off x="2278050" y="1524925"/>
            <a:ext cx="27567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282" name="Google Shape;282;p43"/>
          <p:cNvCxnSpPr/>
          <p:nvPr/>
        </p:nvCxnSpPr>
        <p:spPr>
          <a:xfrm flipH="1">
            <a:off x="4897275" y="1583000"/>
            <a:ext cx="734100" cy="4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3" name="Google Shape;283;p43"/>
          <p:cNvSpPr txBox="1"/>
          <p:nvPr/>
        </p:nvSpPr>
        <p:spPr>
          <a:xfrm>
            <a:off x="5550625" y="1388350"/>
            <a:ext cx="304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Provide new interval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 </a:t>
            </a:r>
            <a:r>
              <a:rPr lang="en"/>
              <a:t>- arming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timer_settime(timer_t timerid, int flags,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const struct itimerspec *new_value,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struct itimerspec *old_value);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timer_gettime(timer_t timerid, struct itimerspec *curr_value);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itimerspec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it_interval;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it_value;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0" name="Google Shape;290;p44"/>
          <p:cNvSpPr txBox="1"/>
          <p:nvPr/>
        </p:nvSpPr>
        <p:spPr>
          <a:xfrm>
            <a:off x="2278050" y="1524925"/>
            <a:ext cx="27567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291" name="Google Shape;291;p44"/>
          <p:cNvCxnSpPr/>
          <p:nvPr/>
        </p:nvCxnSpPr>
        <p:spPr>
          <a:xfrm flipH="1">
            <a:off x="4897275" y="1583000"/>
            <a:ext cx="734100" cy="4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2" name="Google Shape;292;p44"/>
          <p:cNvSpPr txBox="1"/>
          <p:nvPr/>
        </p:nvSpPr>
        <p:spPr>
          <a:xfrm>
            <a:off x="5550625" y="1388350"/>
            <a:ext cx="304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Provide new interval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93" name="Google Shape;293;p44"/>
          <p:cNvSpPr txBox="1"/>
          <p:nvPr/>
        </p:nvSpPr>
        <p:spPr>
          <a:xfrm>
            <a:off x="1549300" y="3345300"/>
            <a:ext cx="3638400" cy="274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294" name="Google Shape;294;p44"/>
          <p:cNvCxnSpPr>
            <a:endCxn id="293" idx="3"/>
          </p:cNvCxnSpPr>
          <p:nvPr/>
        </p:nvCxnSpPr>
        <p:spPr>
          <a:xfrm rot="10800000">
            <a:off x="5187700" y="3482550"/>
            <a:ext cx="559800" cy="461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5" name="Google Shape;295;p44"/>
          <p:cNvSpPr txBox="1"/>
          <p:nvPr/>
        </p:nvSpPr>
        <p:spPr>
          <a:xfrm>
            <a:off x="5692475" y="3828075"/>
            <a:ext cx="304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Initial expiration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(relative to current time, can be changed by flags)</a:t>
            </a: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 </a:t>
            </a:r>
            <a:r>
              <a:rPr lang="en"/>
              <a:t>- arming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timer_settime(timer_t timerid, int flags,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const struct itimerspec *new_value,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struct itimerspec *old_value);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int timer_gettime(timer_t timerid, struct itimerspec *curr_value);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itimerspec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it_interval;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struct timespec it_value;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2" name="Google Shape;302;p45"/>
          <p:cNvSpPr txBox="1"/>
          <p:nvPr/>
        </p:nvSpPr>
        <p:spPr>
          <a:xfrm>
            <a:off x="2278050" y="1524925"/>
            <a:ext cx="27567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303" name="Google Shape;303;p45"/>
          <p:cNvCxnSpPr/>
          <p:nvPr/>
        </p:nvCxnSpPr>
        <p:spPr>
          <a:xfrm flipH="1">
            <a:off x="4897275" y="1583000"/>
            <a:ext cx="734100" cy="4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4" name="Google Shape;304;p45"/>
          <p:cNvSpPr txBox="1"/>
          <p:nvPr/>
        </p:nvSpPr>
        <p:spPr>
          <a:xfrm>
            <a:off x="5550625" y="1388350"/>
            <a:ext cx="3041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Provide new interval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305" name="Google Shape;305;p45"/>
          <p:cNvSpPr txBox="1"/>
          <p:nvPr/>
        </p:nvSpPr>
        <p:spPr>
          <a:xfrm>
            <a:off x="1549300" y="3040500"/>
            <a:ext cx="3638400" cy="274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306" name="Google Shape;306;p45"/>
          <p:cNvCxnSpPr>
            <a:endCxn id="305" idx="3"/>
          </p:cNvCxnSpPr>
          <p:nvPr/>
        </p:nvCxnSpPr>
        <p:spPr>
          <a:xfrm flipH="1">
            <a:off x="5187700" y="2950650"/>
            <a:ext cx="639000" cy="227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7" name="Google Shape;307;p45"/>
          <p:cNvSpPr txBox="1"/>
          <p:nvPr/>
        </p:nvSpPr>
        <p:spPr>
          <a:xfrm>
            <a:off x="5826750" y="2707825"/>
            <a:ext cx="304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Frequency of expiration, If zero, the timer is one shot.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308" name="Google Shape;308;p45"/>
          <p:cNvSpPr txBox="1"/>
          <p:nvPr/>
        </p:nvSpPr>
        <p:spPr>
          <a:xfrm>
            <a:off x="1549300" y="3345300"/>
            <a:ext cx="3638400" cy="274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309" name="Google Shape;309;p45"/>
          <p:cNvCxnSpPr>
            <a:endCxn id="308" idx="3"/>
          </p:cNvCxnSpPr>
          <p:nvPr/>
        </p:nvCxnSpPr>
        <p:spPr>
          <a:xfrm rot="10800000">
            <a:off x="5187700" y="3482550"/>
            <a:ext cx="559800" cy="4611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45"/>
          <p:cNvSpPr txBox="1"/>
          <p:nvPr/>
        </p:nvSpPr>
        <p:spPr>
          <a:xfrm>
            <a:off x="5692475" y="3828075"/>
            <a:ext cx="304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Initial expiration</a:t>
            </a:r>
            <a:r>
              <a:rPr lang="en" sz="9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(relative to current time, can be changed by flags)</a:t>
            </a: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POSIX timers</a:t>
            </a:r>
            <a:endParaRPr/>
          </a:p>
        </p:txBody>
      </p:sp>
      <p:sp>
        <p:nvSpPr>
          <p:cNvPr id="316" name="Google Shape;316;p46"/>
          <p:cNvSpPr txBox="1"/>
          <p:nvPr/>
        </p:nvSpPr>
        <p:spPr>
          <a:xfrm>
            <a:off x="311700" y="871575"/>
            <a:ext cx="51585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What does the kernel do internally?</a:t>
            </a:r>
            <a:endParaRPr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Open Sans"/>
              <a:buChar char="●"/>
            </a:pP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For each clock, there is a </a:t>
            </a:r>
            <a:r>
              <a:rPr lang="en" sz="10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struct kclock</a:t>
            </a: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Open Sans"/>
              <a:buChar char="●"/>
            </a:pP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As you can see, it uses hrtimer under the hood.</a:t>
            </a:r>
            <a:endParaRPr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17" name="Google Shape;31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3400" y="979875"/>
            <a:ext cx="3989349" cy="4083301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6"/>
          <p:cNvSpPr txBox="1"/>
          <p:nvPr/>
        </p:nvSpPr>
        <p:spPr>
          <a:xfrm>
            <a:off x="4463625" y="4271325"/>
            <a:ext cx="2785200" cy="283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319" name="Google Shape;319;p46"/>
          <p:cNvSpPr txBox="1"/>
          <p:nvPr/>
        </p:nvSpPr>
        <p:spPr>
          <a:xfrm>
            <a:off x="4513525" y="2349925"/>
            <a:ext cx="2785200" cy="283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note on alarm clock ids and POSIX timers</a:t>
            </a:r>
            <a:endParaRPr/>
          </a:p>
        </p:txBody>
      </p:sp>
      <p:sp>
        <p:nvSpPr>
          <p:cNvPr id="325" name="Google Shape;325;p47"/>
          <p:cNvSpPr txBox="1"/>
          <p:nvPr/>
        </p:nvSpPr>
        <p:spPr>
          <a:xfrm>
            <a:off x="311700" y="947775"/>
            <a:ext cx="66768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There are 2 additional clock ids that can be used with userland timers:</a:t>
            </a:r>
            <a:endParaRPr>
              <a:solidFill>
                <a:schemeClr val="dk2"/>
              </a:solidFill>
            </a:endParaRPr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onsolas"/>
              <a:buChar char="●"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CLOCK_REALTIME_ALARM 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11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onsolas"/>
              <a:buChar char="●"/>
            </a:pP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CLOCK_BOOTTIME_ALARM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>
                <a:solidFill>
                  <a:schemeClr val="dk2"/>
                </a:solidFill>
              </a:rPr>
              <a:t>When used, they wake the system up even during suspend. See </a:t>
            </a:r>
            <a:r>
              <a:rPr lang="en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kernel/time/alarmtimer.c</a:t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Uses RTC hardware which is active even when the system is suspended.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 - </a:t>
            </a:r>
            <a:r>
              <a:rPr lang="en"/>
              <a:t>timerfd</a:t>
            </a:r>
            <a:endParaRPr/>
          </a:p>
        </p:txBody>
      </p:sp>
      <p:sp>
        <p:nvSpPr>
          <p:cNvPr id="331" name="Google Shape;331;p48"/>
          <p:cNvSpPr txBox="1"/>
          <p:nvPr/>
        </p:nvSpPr>
        <p:spPr>
          <a:xfrm>
            <a:off x="311700" y="1023975"/>
            <a:ext cx="51585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File descriptor based timers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Advantage is, can use select/poll because of fd.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This also allows uses hrtimer under the hood.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Will not go over more details, check documentation.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0909"/>
              <a:buNone/>
            </a:pPr>
            <a:r>
              <a:rPr lang="en"/>
              <a:t>Userspace - </a:t>
            </a:r>
            <a:r>
              <a:rPr lang="en" sz="2420"/>
              <a:t>Comparing POSIX timers and timerfd</a:t>
            </a:r>
            <a:endParaRPr sz="2420"/>
          </a:p>
        </p:txBody>
      </p:sp>
      <p:graphicFrame>
        <p:nvGraphicFramePr>
          <p:cNvPr id="337" name="Google Shape;337;p49"/>
          <p:cNvGraphicFramePr/>
          <p:nvPr/>
        </p:nvGraphicFramePr>
        <p:xfrm>
          <a:off x="311700" y="123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{09FD09BD-66BD-4080-B3CF-3614D280BA8B}</a:tableStyleId>
              </a:tblPr>
              <a:tblGrid>
                <a:gridCol w="1533525"/>
                <a:gridCol w="2913300"/>
                <a:gridCol w="3424250"/>
              </a:tblGrid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Feature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timerfd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POSIX Timers</a:t>
                      </a:r>
                      <a:endParaRPr b="1"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Identifier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File descriptor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 ID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Closing/Deletion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close() on the file descriptor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timer_delete()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Creation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timerfd_create()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timer_create()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Configuration/Arming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timerfd_settime()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timer_settime()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Portability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Linux-specific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POSIX standard, wider portability across Unix-like systems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Synchronization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Simplifies synchronization by using file descriptors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Requires careful signal handling, especially in multithreaded environments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953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Integration with Event Loops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Natural fit for event loops using epoll, select, or poll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Can we made to work with event loops but requires additional step </a:t>
                      </a:r>
                      <a:r>
                        <a:rPr lang="en" sz="10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like signalfd.</a:t>
                      </a: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19050" marB="19050" marR="28575" marL="28575" anchor="b">
                    <a:lnL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</a:t>
            </a:r>
            <a:r>
              <a:rPr lang="en"/>
              <a:t>Clockevents and timers</a:t>
            </a:r>
            <a:endParaRPr/>
          </a:p>
        </p:txBody>
      </p:sp>
      <p:sp>
        <p:nvSpPr>
          <p:cNvPr id="343" name="Google Shape;343;p50"/>
          <p:cNvSpPr txBox="1"/>
          <p:nvPr/>
        </p:nvSpPr>
        <p:spPr>
          <a:xfrm>
            <a:off x="311700" y="1025725"/>
            <a:ext cx="6273900" cy="24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3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90">
                <a:solidFill>
                  <a:schemeClr val="dk2"/>
                </a:solidFill>
              </a:rPr>
              <a:t>There are 2 types of clockevents:</a:t>
            </a:r>
            <a:endParaRPr sz="1390">
              <a:solidFill>
                <a:schemeClr val="dk2"/>
              </a:solidFill>
            </a:endParaRPr>
          </a:p>
          <a:p>
            <a:pPr indent="-31686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90"/>
              <a:buChar char="●"/>
            </a:pPr>
            <a:r>
              <a:rPr lang="en" sz="1390">
                <a:solidFill>
                  <a:schemeClr val="dk2"/>
                </a:solidFill>
              </a:rPr>
              <a:t>Per-CPU </a:t>
            </a:r>
            <a:r>
              <a:rPr lang="en" sz="1390">
                <a:solidFill>
                  <a:srgbClr val="0000FF"/>
                </a:solidFill>
              </a:rPr>
              <a:t>-- dependent of CPU </a:t>
            </a:r>
            <a:r>
              <a:rPr lang="en" sz="1390">
                <a:solidFill>
                  <a:schemeClr val="dk2"/>
                </a:solidFill>
              </a:rPr>
              <a:t>, example LAPIC timer.</a:t>
            </a:r>
            <a:endParaRPr sz="1390">
              <a:solidFill>
                <a:schemeClr val="dk2"/>
              </a:solidFill>
            </a:endParaRPr>
          </a:p>
          <a:p>
            <a:pPr indent="-3168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90"/>
              <a:buChar char="●"/>
            </a:pPr>
            <a:r>
              <a:rPr lang="en" sz="1390">
                <a:solidFill>
                  <a:schemeClr val="dk2"/>
                </a:solidFill>
              </a:rPr>
              <a:t>Global </a:t>
            </a:r>
            <a:r>
              <a:rPr lang="en" sz="1390">
                <a:solidFill>
                  <a:srgbClr val="0000FF"/>
                </a:solidFill>
              </a:rPr>
              <a:t>-- independent of CPU </a:t>
            </a:r>
            <a:r>
              <a:rPr lang="en" sz="1390">
                <a:solidFill>
                  <a:schemeClr val="dk2"/>
                </a:solidFill>
              </a:rPr>
              <a:t>, example HPET.</a:t>
            </a:r>
            <a:endParaRPr sz="13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9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Clockevents</a:t>
            </a:r>
            <a:endParaRPr/>
          </a:p>
        </p:txBody>
      </p:sp>
      <p:sp>
        <p:nvSpPr>
          <p:cNvPr id="349" name="Google Shape;349;p51"/>
          <p:cNvSpPr txBox="1"/>
          <p:nvPr/>
        </p:nvSpPr>
        <p:spPr>
          <a:xfrm>
            <a:off x="304800" y="609600"/>
            <a:ext cx="74748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2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350" name="Google Shape;350;p51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How do you get the current time?</a:t>
            </a:r>
            <a:endParaRPr sz="14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mic Sans MS"/>
              <a:buChar char="○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clock_gettime()</a:t>
            </a:r>
            <a:r>
              <a:rPr lang="en" sz="1300"/>
              <a:t> API</a:t>
            </a:r>
            <a:endParaRPr sz="1300"/>
          </a:p>
          <a:p>
            <a:pPr indent="-2984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nsolas"/>
              <a:buChar char="■"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int clock_gettime(clockid_t clockid, struct timespec *tp);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struct timespec {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time_t   tv_sec;        /* seconds */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   long     tv_nsec;       /* nanoseconds */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};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Clock IDs for keep track of elapsed time.</a:t>
            </a:r>
            <a:endParaRPr sz="1300"/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nsolas"/>
              <a:buChar char="■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CLOCK_REALTIME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nsolas"/>
              <a:buChar char="■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CLOCK_MONOTONIC 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-311150" lvl="2" marL="13716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nsolas"/>
              <a:buChar char="■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CLOCK_BOOTIME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nsolas"/>
              <a:buChar char="○"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gettimeofday() </a:t>
            </a:r>
            <a:r>
              <a:rPr lang="en" sz="1300"/>
              <a:t>directly operates on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CLOCK_REALTIME.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Clockevents</a:t>
            </a:r>
            <a:endParaRPr/>
          </a:p>
        </p:txBody>
      </p:sp>
      <p:sp>
        <p:nvSpPr>
          <p:cNvPr id="356" name="Google Shape;356;p52"/>
          <p:cNvSpPr txBox="1"/>
          <p:nvPr/>
        </p:nvSpPr>
        <p:spPr>
          <a:xfrm>
            <a:off x="304800" y="609600"/>
            <a:ext cx="74748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2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357" name="Google Shape;357;p52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52"/>
          <p:cNvSpPr txBox="1"/>
          <p:nvPr/>
        </p:nvSpPr>
        <p:spPr>
          <a:xfrm>
            <a:off x="653625" y="1588075"/>
            <a:ext cx="4901100" cy="2895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59" name="Google Shape;359;p52"/>
          <p:cNvCxnSpPr>
            <a:stCxn id="358" idx="3"/>
          </p:cNvCxnSpPr>
          <p:nvPr/>
        </p:nvCxnSpPr>
        <p:spPr>
          <a:xfrm flipH="1" rot="10800000">
            <a:off x="5554725" y="1328725"/>
            <a:ext cx="621000" cy="404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60" name="Google Shape;360;p52"/>
          <p:cNvSpPr txBox="1"/>
          <p:nvPr/>
        </p:nvSpPr>
        <p:spPr>
          <a:xfrm>
            <a:off x="6143875" y="1157500"/>
            <a:ext cx="285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Program next event</a:t>
            </a:r>
            <a:endParaRPr b="1" sz="9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(relative and absolute).</a:t>
            </a:r>
            <a:endParaRPr b="1"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Clockevents</a:t>
            </a:r>
            <a:endParaRPr/>
          </a:p>
        </p:txBody>
      </p:sp>
      <p:sp>
        <p:nvSpPr>
          <p:cNvPr id="366" name="Google Shape;366;p53"/>
          <p:cNvSpPr txBox="1"/>
          <p:nvPr/>
        </p:nvSpPr>
        <p:spPr>
          <a:xfrm>
            <a:off x="304800" y="609600"/>
            <a:ext cx="74748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2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367" name="Google Shape;367;p53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8" name="Google Shape;368;p53"/>
          <p:cNvSpPr txBox="1"/>
          <p:nvPr/>
        </p:nvSpPr>
        <p:spPr>
          <a:xfrm>
            <a:off x="617475" y="1386025"/>
            <a:ext cx="4865100" cy="186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69" name="Google Shape;369;p53"/>
          <p:cNvCxnSpPr>
            <a:stCxn id="368" idx="3"/>
          </p:cNvCxnSpPr>
          <p:nvPr/>
        </p:nvCxnSpPr>
        <p:spPr>
          <a:xfrm>
            <a:off x="5482575" y="1479175"/>
            <a:ext cx="807600" cy="503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70" name="Google Shape;370;p53"/>
          <p:cNvSpPr txBox="1"/>
          <p:nvPr/>
        </p:nvSpPr>
        <p:spPr>
          <a:xfrm>
            <a:off x="6234300" y="1857675"/>
            <a:ext cx="285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Run callback on next event.</a:t>
            </a:r>
            <a:endParaRPr b="1"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Clockevents</a:t>
            </a:r>
            <a:endParaRPr/>
          </a:p>
        </p:txBody>
      </p:sp>
      <p:sp>
        <p:nvSpPr>
          <p:cNvPr id="376" name="Google Shape;376;p54"/>
          <p:cNvSpPr txBox="1"/>
          <p:nvPr/>
        </p:nvSpPr>
        <p:spPr>
          <a:xfrm>
            <a:off x="304800" y="609600"/>
            <a:ext cx="74748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2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377" name="Google Shape;377;p54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54"/>
          <p:cNvSpPr txBox="1"/>
          <p:nvPr/>
        </p:nvSpPr>
        <p:spPr>
          <a:xfrm>
            <a:off x="617475" y="1386025"/>
            <a:ext cx="4865100" cy="186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79" name="Google Shape;379;p54"/>
          <p:cNvCxnSpPr>
            <a:stCxn id="378" idx="3"/>
          </p:cNvCxnSpPr>
          <p:nvPr/>
        </p:nvCxnSpPr>
        <p:spPr>
          <a:xfrm>
            <a:off x="5482575" y="1479175"/>
            <a:ext cx="807600" cy="503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0" name="Google Shape;380;p54"/>
          <p:cNvSpPr txBox="1"/>
          <p:nvPr/>
        </p:nvSpPr>
        <p:spPr>
          <a:xfrm>
            <a:off x="6234300" y="1857675"/>
            <a:ext cx="285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Run callback on next event.</a:t>
            </a:r>
            <a:endParaRPr b="1" sz="900">
              <a:solidFill>
                <a:srgbClr val="FF0000"/>
              </a:solidFill>
            </a:endParaRPr>
          </a:p>
        </p:txBody>
      </p:sp>
      <p:sp>
        <p:nvSpPr>
          <p:cNvPr id="381" name="Google Shape;381;p54"/>
          <p:cNvSpPr txBox="1"/>
          <p:nvPr/>
        </p:nvSpPr>
        <p:spPr>
          <a:xfrm>
            <a:off x="502900" y="2643075"/>
            <a:ext cx="3134700" cy="615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82" name="Google Shape;382;p54"/>
          <p:cNvCxnSpPr>
            <a:stCxn id="381" idx="3"/>
            <a:endCxn id="383" idx="1"/>
          </p:cNvCxnSpPr>
          <p:nvPr/>
        </p:nvCxnSpPr>
        <p:spPr>
          <a:xfrm>
            <a:off x="3637600" y="2950575"/>
            <a:ext cx="1141200" cy="215400"/>
          </a:xfrm>
          <a:prstGeom prst="curvedConnector3">
            <a:avLst>
              <a:gd fmla="val 4999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3" name="Google Shape;383;p54"/>
          <p:cNvSpPr txBox="1"/>
          <p:nvPr/>
        </p:nvSpPr>
        <p:spPr>
          <a:xfrm>
            <a:off x="4778774" y="2934975"/>
            <a:ext cx="231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Clock event features. ONESHOT is required for NOHZ</a:t>
            </a:r>
            <a:endParaRPr b="1" sz="9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Clockevents</a:t>
            </a:r>
            <a:endParaRPr/>
          </a:p>
        </p:txBody>
      </p:sp>
      <p:sp>
        <p:nvSpPr>
          <p:cNvPr id="389" name="Google Shape;389;p55"/>
          <p:cNvSpPr txBox="1"/>
          <p:nvPr/>
        </p:nvSpPr>
        <p:spPr>
          <a:xfrm>
            <a:off x="304800" y="609600"/>
            <a:ext cx="7474800" cy="3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Clockevent drives the timer events on every CPU</a:t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390" name="Google Shape;390;p55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1" name="Google Shape;391;p55"/>
          <p:cNvSpPr txBox="1"/>
          <p:nvPr/>
        </p:nvSpPr>
        <p:spPr>
          <a:xfrm>
            <a:off x="617475" y="1386025"/>
            <a:ext cx="4865100" cy="186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392" name="Google Shape;392;p55"/>
          <p:cNvCxnSpPr>
            <a:stCxn id="391" idx="3"/>
            <a:endCxn id="393" idx="1"/>
          </p:cNvCxnSpPr>
          <p:nvPr/>
        </p:nvCxnSpPr>
        <p:spPr>
          <a:xfrm>
            <a:off x="5482575" y="1479175"/>
            <a:ext cx="751800" cy="222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3" name="Google Shape;393;p55"/>
          <p:cNvSpPr txBox="1"/>
          <p:nvPr/>
        </p:nvSpPr>
        <p:spPr>
          <a:xfrm>
            <a:off x="6234300" y="1324275"/>
            <a:ext cx="285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</a:rPr>
              <a:t>HRTimer timers</a:t>
            </a:r>
            <a:endParaRPr b="1" sz="1100">
              <a:solidFill>
                <a:srgbClr val="FF0000"/>
              </a:solidFill>
            </a:endParaRPr>
          </a:p>
        </p:txBody>
      </p:sp>
      <p:cxnSp>
        <p:nvCxnSpPr>
          <p:cNvPr id="394" name="Google Shape;394;p55"/>
          <p:cNvCxnSpPr>
            <a:stCxn id="391" idx="3"/>
            <a:endCxn id="395" idx="1"/>
          </p:cNvCxnSpPr>
          <p:nvPr/>
        </p:nvCxnSpPr>
        <p:spPr>
          <a:xfrm flipH="1" rot="10800000">
            <a:off x="5482575" y="1111375"/>
            <a:ext cx="751800" cy="3678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5" name="Google Shape;395;p55"/>
          <p:cNvSpPr txBox="1"/>
          <p:nvPr/>
        </p:nvSpPr>
        <p:spPr>
          <a:xfrm>
            <a:off x="6234300" y="934500"/>
            <a:ext cx="285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</a:rPr>
              <a:t>Timer wheel timers</a:t>
            </a:r>
            <a:endParaRPr b="1" sz="1100">
              <a:solidFill>
                <a:srgbClr val="FF0000"/>
              </a:solidFill>
            </a:endParaRPr>
          </a:p>
        </p:txBody>
      </p:sp>
      <p:cxnSp>
        <p:nvCxnSpPr>
          <p:cNvPr id="396" name="Google Shape;396;p55"/>
          <p:cNvCxnSpPr>
            <a:stCxn id="391" idx="3"/>
            <a:endCxn id="397" idx="1"/>
          </p:cNvCxnSpPr>
          <p:nvPr/>
        </p:nvCxnSpPr>
        <p:spPr>
          <a:xfrm>
            <a:off x="5482575" y="1479175"/>
            <a:ext cx="751800" cy="394200"/>
          </a:xfrm>
          <a:prstGeom prst="curvedConnector3">
            <a:avLst>
              <a:gd fmla="val 49995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97" name="Google Shape;397;p55"/>
          <p:cNvSpPr txBox="1"/>
          <p:nvPr/>
        </p:nvSpPr>
        <p:spPr>
          <a:xfrm>
            <a:off x="6234300" y="1696500"/>
            <a:ext cx="2855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FF0000"/>
                </a:solidFill>
              </a:rPr>
              <a:t>Timekeeping, Periodic Tick</a:t>
            </a:r>
            <a:endParaRPr b="1" sz="11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6"/>
          <p:cNvSpPr txBox="1"/>
          <p:nvPr>
            <p:ph type="title"/>
          </p:nvPr>
        </p:nvSpPr>
        <p:spPr>
          <a:xfrm>
            <a:off x="4641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Clockevents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6"/>
          <p:cNvSpPr txBox="1"/>
          <p:nvPr>
            <p:ph idx="1" type="body"/>
          </p:nvPr>
        </p:nvSpPr>
        <p:spPr>
          <a:xfrm>
            <a:off x="464100" y="8476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Clockevent Example: Local APIC timer (lapic)</a:t>
            </a:r>
            <a:endParaRPr sz="1700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Per-CPU Interrupt Controller with a timer.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Tightly coupled with CPU core.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Low precision (~MHz) as countdown rate determined by external bus freq.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Has a “TSC deadline mode” which gives it GHz precision.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Generates an IRQ whenever TSC crosses certain value.</a:t>
            </a:r>
            <a:endParaRPr sz="1300"/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Write absolute TSC deadline to 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IA32_TSC_DEADLINE </a:t>
            </a:r>
            <a:r>
              <a:rPr lang="en" sz="1300"/>
              <a:t>MSR arms it.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7"/>
          <p:cNvSpPr txBox="1"/>
          <p:nvPr>
            <p:ph type="title"/>
          </p:nvPr>
        </p:nvSpPr>
        <p:spPr>
          <a:xfrm>
            <a:off x="4641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Kernel Support - </a:t>
            </a:r>
            <a:r>
              <a:rPr lang="en"/>
              <a:t>Clockevent</a:t>
            </a:r>
            <a:endParaRPr/>
          </a:p>
        </p:txBody>
      </p:sp>
      <p:sp>
        <p:nvSpPr>
          <p:cNvPr id="409" name="Google Shape;409;p57"/>
          <p:cNvSpPr txBox="1"/>
          <p:nvPr>
            <p:ph idx="1" type="body"/>
          </p:nvPr>
        </p:nvSpPr>
        <p:spPr>
          <a:xfrm>
            <a:off x="540300" y="771475"/>
            <a:ext cx="5012400" cy="435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Clockevent Example: Local APIC timer (lapic)</a:t>
            </a:r>
            <a:endParaRPr sz="17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10" name="Google Shape;41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00" y="1191600"/>
            <a:ext cx="6470200" cy="37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8"/>
          <p:cNvSpPr txBox="1"/>
          <p:nvPr>
            <p:ph type="title"/>
          </p:nvPr>
        </p:nvSpPr>
        <p:spPr>
          <a:xfrm>
            <a:off x="2355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Clockevent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58"/>
          <p:cNvSpPr txBox="1"/>
          <p:nvPr>
            <p:ph idx="1" type="body"/>
          </p:nvPr>
        </p:nvSpPr>
        <p:spPr>
          <a:xfrm>
            <a:off x="235500" y="8476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Clockevent Example: HPET</a:t>
            </a:r>
            <a:endParaRPr sz="17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Outside the CPU die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Lower resolution than Local APIC (MHz).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Applications / peripherals don’t need to depend on CPU for timing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Aggressive CPU power management states might turn off timers.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 systems without Deep C-states, Local APIC is preferred over HPET. 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link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9"/>
          <p:cNvSpPr txBox="1"/>
          <p:nvPr>
            <p:ph type="title"/>
          </p:nvPr>
        </p:nvSpPr>
        <p:spPr>
          <a:xfrm>
            <a:off x="-693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Clockevent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59"/>
          <p:cNvSpPr txBox="1"/>
          <p:nvPr>
            <p:ph idx="1" type="body"/>
          </p:nvPr>
        </p:nvSpPr>
        <p:spPr>
          <a:xfrm>
            <a:off x="235500" y="8476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Clockevent Example: HPET</a:t>
            </a:r>
            <a:br>
              <a:rPr b="1" lang="en" sz="1500"/>
            </a:br>
            <a:endParaRPr b="1" sz="15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Another diagram..</a:t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423" name="Google Shape;42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610" y="48125"/>
            <a:ext cx="488407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4" name="Google Shape;424;p59"/>
          <p:cNvSpPr txBox="1"/>
          <p:nvPr/>
        </p:nvSpPr>
        <p:spPr>
          <a:xfrm>
            <a:off x="7037775" y="3320725"/>
            <a:ext cx="663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2"/>
                </a:solidFill>
              </a:rPr>
              <a:t>(PCH)</a:t>
            </a:r>
            <a:endParaRPr b="1"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0"/>
          <p:cNvSpPr txBox="1"/>
          <p:nvPr>
            <p:ph type="title"/>
          </p:nvPr>
        </p:nvSpPr>
        <p:spPr>
          <a:xfrm>
            <a:off x="311700" y="140225"/>
            <a:ext cx="242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020"/>
              <a:t>Kernel Support - Clockevent</a:t>
            </a:r>
            <a:endParaRPr sz="20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20"/>
          </a:p>
        </p:txBody>
      </p:sp>
      <p:sp>
        <p:nvSpPr>
          <p:cNvPr id="430" name="Google Shape;430;p60"/>
          <p:cNvSpPr txBox="1"/>
          <p:nvPr>
            <p:ph idx="1" type="body"/>
          </p:nvPr>
        </p:nvSpPr>
        <p:spPr>
          <a:xfrm>
            <a:off x="235500" y="10762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Clockevent Example: HPET</a:t>
            </a:r>
            <a:br>
              <a:rPr lang="en" sz="1500"/>
            </a:br>
            <a:endParaRPr sz="1500"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Local APIC timer shuts down in</a:t>
            </a:r>
            <a:endParaRPr sz="12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Deeper idle states (typically C3)</a:t>
            </a:r>
            <a:endParaRPr sz="1200"/>
          </a:p>
        </p:txBody>
      </p:sp>
      <p:pic>
        <p:nvPicPr>
          <p:cNvPr id="431" name="Google Shape;431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2012" y="84200"/>
            <a:ext cx="582027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61"/>
          <p:cNvSpPr txBox="1"/>
          <p:nvPr>
            <p:ph idx="1" type="body"/>
          </p:nvPr>
        </p:nvSpPr>
        <p:spPr>
          <a:xfrm>
            <a:off x="235500" y="8476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Clockevent Example: HPET</a:t>
            </a:r>
            <a:endParaRPr sz="1700"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HPET stays awake and can</a:t>
            </a:r>
            <a:endParaRPr sz="13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be used (also known</a:t>
            </a:r>
            <a:endParaRPr sz="13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/>
              <a:t>as a broadcast timer)</a:t>
            </a:r>
            <a:endParaRPr sz="1300"/>
          </a:p>
        </p:txBody>
      </p:sp>
      <p:pic>
        <p:nvPicPr>
          <p:cNvPr id="437" name="Google Shape;4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4800" y="36000"/>
            <a:ext cx="5652001" cy="5185701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61"/>
          <p:cNvSpPr txBox="1"/>
          <p:nvPr>
            <p:ph type="title"/>
          </p:nvPr>
        </p:nvSpPr>
        <p:spPr>
          <a:xfrm>
            <a:off x="311700" y="140225"/>
            <a:ext cx="242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020"/>
              <a:t>Kernel Support - Clockevent</a:t>
            </a:r>
            <a:endParaRPr sz="20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02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59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90"/>
              <a:buChar char="●"/>
            </a:pPr>
            <a:r>
              <a:rPr lang="en" sz="1690"/>
              <a:t>Let us go over Clock IDs</a:t>
            </a:r>
            <a:endParaRPr sz="1470"/>
          </a:p>
          <a:p>
            <a:pPr indent="-32194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70"/>
              <a:buFont typeface="Consolas"/>
              <a:buChar char="○"/>
            </a:pPr>
            <a:r>
              <a:rPr lang="en" sz="1470">
                <a:latin typeface="Consolas"/>
                <a:ea typeface="Consolas"/>
                <a:cs typeface="Consolas"/>
                <a:sym typeface="Consolas"/>
              </a:rPr>
              <a:t>CLOCK_REALTIME</a:t>
            </a:r>
            <a:endParaRPr sz="1470">
              <a:latin typeface="Consolas"/>
              <a:ea typeface="Consolas"/>
              <a:cs typeface="Consolas"/>
              <a:sym typeface="Consolas"/>
            </a:endParaRPr>
          </a:p>
          <a:p>
            <a:pPr indent="-32194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70"/>
              <a:buChar char="■"/>
            </a:pPr>
            <a:r>
              <a:rPr lang="en" sz="1470"/>
              <a:t>affected by changes in time by user</a:t>
            </a:r>
            <a:endParaRPr sz="1470"/>
          </a:p>
          <a:p>
            <a:pPr indent="-32194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70"/>
              <a:buChar char="■"/>
            </a:pPr>
            <a:r>
              <a:rPr lang="en" sz="1470"/>
              <a:t>NTP (adjtime).</a:t>
            </a:r>
            <a:endParaRPr sz="1470"/>
          </a:p>
          <a:p>
            <a:pPr indent="-321944" lvl="3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70"/>
              <a:buChar char="●"/>
            </a:pPr>
            <a:r>
              <a:rPr lang="en" sz="1470"/>
              <a:t>Used to correct time by adjusting clock rate till time is corrected.</a:t>
            </a:r>
            <a:endParaRPr sz="147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7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62"/>
          <p:cNvSpPr txBox="1"/>
          <p:nvPr>
            <p:ph type="title"/>
          </p:nvPr>
        </p:nvSpPr>
        <p:spPr>
          <a:xfrm>
            <a:off x="2355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</a:t>
            </a:r>
            <a:r>
              <a:rPr lang="en"/>
              <a:t>Clockevent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62"/>
          <p:cNvSpPr txBox="1"/>
          <p:nvPr>
            <p:ph idx="1" type="body"/>
          </p:nvPr>
        </p:nvSpPr>
        <p:spPr>
          <a:xfrm>
            <a:off x="235500" y="8476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Clockevent Example: HPET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This is also known as “broadcast timer”.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To see the currently assigned broadcast timer,</a:t>
            </a:r>
            <a:endParaRPr sz="14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# cat /sys/bus/clockevents/devices/broadcast/current_device                                                                                                                             # hpet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3"/>
          <p:cNvSpPr txBox="1"/>
          <p:nvPr>
            <p:ph type="title"/>
          </p:nvPr>
        </p:nvSpPr>
        <p:spPr>
          <a:xfrm>
            <a:off x="2355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Kernel Support - Clockevent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63"/>
          <p:cNvSpPr txBox="1"/>
          <p:nvPr>
            <p:ph idx="1" type="body"/>
          </p:nvPr>
        </p:nvSpPr>
        <p:spPr>
          <a:xfrm>
            <a:off x="235500" y="847675"/>
            <a:ext cx="87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Quiz: Obviously you have one HPET multiple CPUs that can be into deep idle state, how can that possibly  work?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/>
              <a:t>	Just who are you kidding ???</a:t>
            </a:r>
            <a:endParaRPr b="1" sz="1600"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4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Kernel Support - </a:t>
            </a:r>
            <a:r>
              <a:rPr lang="en" sz="2320"/>
              <a:t>Clockevent: Broadcast Algorithm</a:t>
            </a:r>
            <a:endParaRPr sz="2320"/>
          </a:p>
        </p:txBody>
      </p:sp>
      <p:pic>
        <p:nvPicPr>
          <p:cNvPr id="456" name="Google Shape;45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636725"/>
            <a:ext cx="6356480" cy="436642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64"/>
          <p:cNvSpPr/>
          <p:nvPr/>
        </p:nvSpPr>
        <p:spPr>
          <a:xfrm>
            <a:off x="5560800" y="3239050"/>
            <a:ext cx="886200" cy="63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64"/>
          <p:cNvSpPr txBox="1"/>
          <p:nvPr/>
        </p:nvSpPr>
        <p:spPr>
          <a:xfrm>
            <a:off x="5649000" y="590475"/>
            <a:ext cx="3318900" cy="10314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Main take away: A CPU mask keeps track of those CPUs in broadcast mode.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Broadcast timer repeatedly fires as many times as needed till mask empty.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65"/>
          <p:cNvSpPr txBox="1"/>
          <p:nvPr>
            <p:ph type="title"/>
          </p:nvPr>
        </p:nvSpPr>
        <p:spPr>
          <a:xfrm>
            <a:off x="2355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320"/>
              <a:t>Kernel Support - Clockevent</a:t>
            </a:r>
            <a:endParaRPr sz="23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320"/>
          </a:p>
        </p:txBody>
      </p:sp>
      <p:sp>
        <p:nvSpPr>
          <p:cNvPr id="464" name="Google Shape;464;p65"/>
          <p:cNvSpPr txBox="1"/>
          <p:nvPr>
            <p:ph idx="1" type="body"/>
          </p:nvPr>
        </p:nvSpPr>
        <p:spPr>
          <a:xfrm>
            <a:off x="235500" y="847675"/>
            <a:ext cx="6253800" cy="1785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More about</a:t>
            </a:r>
            <a:r>
              <a:rPr lang="en" sz="1500"/>
              <a:t> HPET</a:t>
            </a:r>
            <a:endParaRPr sz="1500"/>
          </a:p>
          <a:p>
            <a:pPr indent="-3111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Can also be used as a clocksource instead of TSC.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Can be used as a stable reference for TSC (to know if TSC is unstable).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Slower than the TSC, not an MSR access but rather memory-mapped IO.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6"/>
          <p:cNvSpPr txBox="1"/>
          <p:nvPr>
            <p:ph type="title"/>
          </p:nvPr>
        </p:nvSpPr>
        <p:spPr>
          <a:xfrm>
            <a:off x="311700" y="44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</a:t>
            </a:r>
            <a:r>
              <a:rPr lang="en" sz="2120"/>
              <a:t>Timer wheel</a:t>
            </a:r>
            <a:endParaRPr sz="2120"/>
          </a:p>
        </p:txBody>
      </p:sp>
      <p:sp>
        <p:nvSpPr>
          <p:cNvPr id="470" name="Google Shape;470;p66"/>
          <p:cNvSpPr txBox="1"/>
          <p:nvPr/>
        </p:nvSpPr>
        <p:spPr>
          <a:xfrm>
            <a:off x="387575" y="1018675"/>
            <a:ext cx="6789000" cy="40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Timer wheel - basic idea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Existed from Linux early days.</a:t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Timers that expire every 1/HZ (1 </a:t>
            </a:r>
            <a:r>
              <a:rPr lang="en" sz="1300">
                <a:solidFill>
                  <a:schemeClr val="dk2"/>
                </a:solidFill>
              </a:rPr>
              <a:t>jiffy</a:t>
            </a:r>
            <a:r>
              <a:rPr lang="en" sz="1300">
                <a:solidFill>
                  <a:schemeClr val="dk2"/>
                </a:solidFill>
              </a:rPr>
              <a:t>).</a:t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Need to sort timers by order of expiry (earlier expiring timers can be queued later)</a:t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Fast insertion, deletion expiry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" sz="1300">
                <a:solidFill>
                  <a:schemeClr val="dk2"/>
                </a:solidFill>
              </a:rPr>
              <a:t>Boils down to linked list tradeoff: Cannot have O(1) for insertion, removal and next expiry.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" sz="1300">
                <a:solidFill>
                  <a:schemeClr val="dk2"/>
                </a:solidFill>
              </a:rPr>
              <a:t>Can we gain O(1) and tradeoff space -- arrays!</a:t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Most timer wheel users are timeouts (canceled)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67"/>
          <p:cNvSpPr txBox="1"/>
          <p:nvPr>
            <p:ph type="title"/>
          </p:nvPr>
        </p:nvSpPr>
        <p:spPr>
          <a:xfrm>
            <a:off x="311700" y="44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Timer wheel</a:t>
            </a:r>
            <a:endParaRPr sz="2120"/>
          </a:p>
        </p:txBody>
      </p:sp>
      <p:sp>
        <p:nvSpPr>
          <p:cNvPr id="476" name="Google Shape;476;p67"/>
          <p:cNvSpPr txBox="1"/>
          <p:nvPr/>
        </p:nvSpPr>
        <p:spPr>
          <a:xfrm>
            <a:off x="387575" y="1018675"/>
            <a:ext cx="67890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H</a:t>
            </a:r>
            <a:r>
              <a:rPr b="1" lang="en">
                <a:solidFill>
                  <a:schemeClr val="dk2"/>
                </a:solidFill>
              </a:rPr>
              <a:t>ow would you design and timer subsystem?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Need to sort timers by order of expiry (earlier expiring timers can be queued later)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Fast insertion, deletion expiry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Tradeoff: Cannot have O(1) for insertion, removal and next expiry with linked list!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 sz="1200">
                <a:solidFill>
                  <a:schemeClr val="dk2"/>
                </a:solidFill>
              </a:rPr>
              <a:t>Can we gain O(1) and tradeoff space? -- arrays!</a:t>
            </a:r>
            <a:endParaRPr sz="1200">
              <a:solidFill>
                <a:schemeClr val="dk2"/>
              </a:solidFill>
            </a:endParaRPr>
          </a:p>
          <a:p>
            <a:pPr indent="-3048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</a:pPr>
            <a:r>
              <a:rPr lang="en" sz="1200">
                <a:solidFill>
                  <a:schemeClr val="dk2"/>
                </a:solidFill>
              </a:rPr>
              <a:t>Most timer wheel users are timeouts (canceled)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Timer internal implementation - timer wheel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482" name="Google Shape;482;p68"/>
          <p:cNvSpPr txBox="1"/>
          <p:nvPr/>
        </p:nvSpPr>
        <p:spPr>
          <a:xfrm>
            <a:off x="549975" y="1569100"/>
            <a:ext cx="12000" cy="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483" name="Google Shape;48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25" y="1230275"/>
            <a:ext cx="6625258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68"/>
          <p:cNvSpPr txBox="1"/>
          <p:nvPr/>
        </p:nvSpPr>
        <p:spPr>
          <a:xfrm>
            <a:off x="844775" y="712925"/>
            <a:ext cx="783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Timer wheel FIRST level  (HZ = 1000) - All timers from ~0ms to 63ms expiry are placed here</a:t>
            </a:r>
            <a:endParaRPr b="1"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FF"/>
                </a:solidFill>
              </a:rPr>
              <a:t>(Note the arrays are per-cpu. Timer </a:t>
            </a:r>
            <a:r>
              <a:rPr lang="en" sz="1100">
                <a:solidFill>
                  <a:srgbClr val="0000FF"/>
                </a:solidFill>
              </a:rPr>
              <a:t>expiry is per-cpu.)</a:t>
            </a:r>
            <a:endParaRPr sz="1100">
              <a:solidFill>
                <a:srgbClr val="0000FF"/>
              </a:solidFill>
            </a:endParaRPr>
          </a:p>
        </p:txBody>
      </p:sp>
      <p:sp>
        <p:nvSpPr>
          <p:cNvPr id="485" name="Google Shape;485;p68"/>
          <p:cNvSpPr txBox="1"/>
          <p:nvPr/>
        </p:nvSpPr>
        <p:spPr>
          <a:xfrm>
            <a:off x="9771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86" name="Google Shape;486;p68"/>
          <p:cNvSpPr txBox="1"/>
          <p:nvPr/>
        </p:nvSpPr>
        <p:spPr>
          <a:xfrm>
            <a:off x="1989750" y="131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87" name="Google Shape;487;p68"/>
          <p:cNvSpPr txBox="1"/>
          <p:nvPr/>
        </p:nvSpPr>
        <p:spPr>
          <a:xfrm>
            <a:off x="28821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88" name="Google Shape;488;p68"/>
          <p:cNvSpPr txBox="1"/>
          <p:nvPr/>
        </p:nvSpPr>
        <p:spPr>
          <a:xfrm>
            <a:off x="3894750" y="131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89" name="Google Shape;489;p68"/>
          <p:cNvSpPr txBox="1"/>
          <p:nvPr/>
        </p:nvSpPr>
        <p:spPr>
          <a:xfrm>
            <a:off x="45585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90" name="Google Shape;490;p68"/>
          <p:cNvSpPr txBox="1"/>
          <p:nvPr/>
        </p:nvSpPr>
        <p:spPr>
          <a:xfrm>
            <a:off x="52222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91" name="Google Shape;491;p68"/>
          <p:cNvSpPr txBox="1"/>
          <p:nvPr/>
        </p:nvSpPr>
        <p:spPr>
          <a:xfrm>
            <a:off x="59080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92" name="Google Shape;492;p68"/>
          <p:cNvSpPr txBox="1"/>
          <p:nvPr/>
        </p:nvSpPr>
        <p:spPr>
          <a:xfrm>
            <a:off x="64414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1ms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493" name="Google Shape;493;p68"/>
          <p:cNvSpPr txBox="1"/>
          <p:nvPr/>
        </p:nvSpPr>
        <p:spPr>
          <a:xfrm>
            <a:off x="4458300" y="2236875"/>
            <a:ext cx="1620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FF"/>
                </a:solidFill>
              </a:rPr>
              <a:t>Total 64 elements</a:t>
            </a:r>
            <a:endParaRPr sz="13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6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</a:t>
            </a:r>
            <a:r>
              <a:rPr lang="en" sz="2120"/>
              <a:t>Timer internal implementation - timer wheel</a:t>
            </a:r>
            <a:endParaRPr sz="2120"/>
          </a:p>
        </p:txBody>
      </p:sp>
      <p:sp>
        <p:nvSpPr>
          <p:cNvPr id="499" name="Google Shape;499;p69"/>
          <p:cNvSpPr txBox="1"/>
          <p:nvPr/>
        </p:nvSpPr>
        <p:spPr>
          <a:xfrm>
            <a:off x="549975" y="1569100"/>
            <a:ext cx="12000" cy="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00" name="Google Shape;500;p69"/>
          <p:cNvSpPr txBox="1"/>
          <p:nvPr/>
        </p:nvSpPr>
        <p:spPr>
          <a:xfrm>
            <a:off x="844775" y="712925"/>
            <a:ext cx="7832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b="1" lang="en" sz="1300">
                <a:solidFill>
                  <a:schemeClr val="dk2"/>
                </a:solidFill>
              </a:rPr>
              <a:t>Timer wheel FIRST level  (HZ = 1000) - What about &gt; 63ms, can we keep having 1ms entries?</a:t>
            </a:r>
            <a:endParaRPr b="1" sz="1300">
              <a:solidFill>
                <a:srgbClr val="FF0000"/>
              </a:solidFill>
            </a:endParaRPr>
          </a:p>
        </p:txBody>
      </p:sp>
      <p:sp>
        <p:nvSpPr>
          <p:cNvPr id="501" name="Google Shape;501;p69"/>
          <p:cNvSpPr txBox="1"/>
          <p:nvPr/>
        </p:nvSpPr>
        <p:spPr>
          <a:xfrm>
            <a:off x="844775" y="14077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300"/>
              <a:buChar char="●"/>
            </a:pPr>
            <a:r>
              <a:rPr b="1" lang="en" sz="1300">
                <a:solidFill>
                  <a:srgbClr val="FF0000"/>
                </a:solidFill>
              </a:rPr>
              <a:t>NO! Will need huge arrays!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7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</a:t>
            </a:r>
            <a:r>
              <a:rPr lang="en" sz="2120"/>
              <a:t>Timer internal implementation - timer wheel</a:t>
            </a:r>
            <a:endParaRPr sz="2120"/>
          </a:p>
        </p:txBody>
      </p:sp>
      <p:sp>
        <p:nvSpPr>
          <p:cNvPr id="507" name="Google Shape;507;p70"/>
          <p:cNvSpPr txBox="1"/>
          <p:nvPr/>
        </p:nvSpPr>
        <p:spPr>
          <a:xfrm>
            <a:off x="549975" y="1569100"/>
            <a:ext cx="12000" cy="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508" name="Google Shape;508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25" y="1230275"/>
            <a:ext cx="6625258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509" name="Google Shape;509;p70"/>
          <p:cNvSpPr txBox="1"/>
          <p:nvPr/>
        </p:nvSpPr>
        <p:spPr>
          <a:xfrm>
            <a:off x="844775" y="712925"/>
            <a:ext cx="7832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Timer wheel SECOND level  (HZ = 1000) - All timers from 64ms to 511ms expiry are placed here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510" name="Google Shape;510;p70"/>
          <p:cNvSpPr txBox="1"/>
          <p:nvPr/>
        </p:nvSpPr>
        <p:spPr>
          <a:xfrm>
            <a:off x="9771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1" name="Google Shape;511;p70"/>
          <p:cNvSpPr txBox="1"/>
          <p:nvPr/>
        </p:nvSpPr>
        <p:spPr>
          <a:xfrm>
            <a:off x="1989750" y="131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2" name="Google Shape;512;p70"/>
          <p:cNvSpPr txBox="1"/>
          <p:nvPr/>
        </p:nvSpPr>
        <p:spPr>
          <a:xfrm>
            <a:off x="28821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3" name="Google Shape;513;p70"/>
          <p:cNvSpPr txBox="1"/>
          <p:nvPr/>
        </p:nvSpPr>
        <p:spPr>
          <a:xfrm>
            <a:off x="3894750" y="131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4" name="Google Shape;514;p70"/>
          <p:cNvSpPr txBox="1"/>
          <p:nvPr/>
        </p:nvSpPr>
        <p:spPr>
          <a:xfrm>
            <a:off x="455850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5" name="Google Shape;515;p70"/>
          <p:cNvSpPr txBox="1"/>
          <p:nvPr/>
        </p:nvSpPr>
        <p:spPr>
          <a:xfrm>
            <a:off x="52222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6" name="Google Shape;516;p70"/>
          <p:cNvSpPr txBox="1"/>
          <p:nvPr/>
        </p:nvSpPr>
        <p:spPr>
          <a:xfrm>
            <a:off x="59080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7" name="Google Shape;517;p70"/>
          <p:cNvSpPr txBox="1"/>
          <p:nvPr/>
        </p:nvSpPr>
        <p:spPr>
          <a:xfrm>
            <a:off x="6441450" y="1341250"/>
            <a:ext cx="56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</a:rPr>
              <a:t>64ms</a:t>
            </a:r>
            <a:endParaRPr sz="1200">
              <a:solidFill>
                <a:srgbClr val="0000FF"/>
              </a:solidFill>
            </a:endParaRPr>
          </a:p>
        </p:txBody>
      </p:sp>
      <p:sp>
        <p:nvSpPr>
          <p:cNvPr id="518" name="Google Shape;518;p70"/>
          <p:cNvSpPr txBox="1"/>
          <p:nvPr/>
        </p:nvSpPr>
        <p:spPr>
          <a:xfrm>
            <a:off x="4458300" y="2236875"/>
            <a:ext cx="16203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FF"/>
                </a:solidFill>
              </a:rPr>
              <a:t>Total 64 elements</a:t>
            </a:r>
            <a:endParaRPr sz="1300">
              <a:solidFill>
                <a:srgbClr val="0000FF"/>
              </a:solidFill>
            </a:endParaRPr>
          </a:p>
        </p:txBody>
      </p:sp>
      <p:sp>
        <p:nvSpPr>
          <p:cNvPr id="519" name="Google Shape;519;p70"/>
          <p:cNvSpPr txBox="1"/>
          <p:nvPr/>
        </p:nvSpPr>
        <p:spPr>
          <a:xfrm>
            <a:off x="844775" y="1032550"/>
            <a:ext cx="88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(64 to 127)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520" name="Google Shape;520;p70"/>
          <p:cNvSpPr txBox="1"/>
          <p:nvPr/>
        </p:nvSpPr>
        <p:spPr>
          <a:xfrm>
            <a:off x="1863451" y="1036400"/>
            <a:ext cx="1044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(128 to 191)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moving the wheel till we hit end of first level..</a:t>
            </a:r>
            <a:endParaRPr/>
          </a:p>
        </p:txBody>
      </p:sp>
      <p:sp>
        <p:nvSpPr>
          <p:cNvPr id="526" name="Google Shape;526;p71"/>
          <p:cNvSpPr txBox="1"/>
          <p:nvPr>
            <p:ph idx="1" type="body"/>
          </p:nvPr>
        </p:nvSpPr>
        <p:spPr>
          <a:xfrm>
            <a:off x="616500" y="847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Then take all timers out of first bucket of second level, move to first. Repeat.</a:t>
            </a:r>
            <a:endParaRPr sz="1600">
              <a:solidFill>
                <a:srgbClr val="0000FF"/>
              </a:solidFill>
            </a:endParaRPr>
          </a:p>
        </p:txBody>
      </p:sp>
      <p:pic>
        <p:nvPicPr>
          <p:cNvPr id="527" name="Google Shape;52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025" y="1306475"/>
            <a:ext cx="6625258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71"/>
          <p:cNvSpPr txBox="1"/>
          <p:nvPr/>
        </p:nvSpPr>
        <p:spPr>
          <a:xfrm>
            <a:off x="4197575" y="1108750"/>
            <a:ext cx="88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(64 to 127)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529" name="Google Shape;529;p71"/>
          <p:cNvCxnSpPr/>
          <p:nvPr/>
        </p:nvCxnSpPr>
        <p:spPr>
          <a:xfrm flipH="1">
            <a:off x="3423500" y="2545750"/>
            <a:ext cx="547500" cy="403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30" name="Google Shape;530;p71"/>
          <p:cNvCxnSpPr/>
          <p:nvPr/>
        </p:nvCxnSpPr>
        <p:spPr>
          <a:xfrm flipH="1">
            <a:off x="3691775" y="4591210"/>
            <a:ext cx="296400" cy="166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531" name="Google Shape;531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79573">
            <a:off x="-163950" y="3057850"/>
            <a:ext cx="4528075" cy="2611476"/>
          </a:xfrm>
          <a:prstGeom prst="rect">
            <a:avLst/>
          </a:prstGeom>
          <a:noFill/>
          <a:ln>
            <a:noFill/>
          </a:ln>
        </p:spPr>
      </p:pic>
      <p:sp>
        <p:nvSpPr>
          <p:cNvPr id="532" name="Google Shape;532;p71"/>
          <p:cNvSpPr txBox="1"/>
          <p:nvPr/>
        </p:nvSpPr>
        <p:spPr>
          <a:xfrm>
            <a:off x="472300" y="1913825"/>
            <a:ext cx="33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The first level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33" name="Google Shape;533;p71"/>
          <p:cNvSpPr txBox="1"/>
          <p:nvPr/>
        </p:nvSpPr>
        <p:spPr>
          <a:xfrm rot="4121381">
            <a:off x="2144156" y="2074264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34" name="Google Shape;534;p71"/>
          <p:cNvSpPr txBox="1"/>
          <p:nvPr/>
        </p:nvSpPr>
        <p:spPr>
          <a:xfrm rot="4121381">
            <a:off x="2464012" y="277813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35" name="Google Shape;535;p71"/>
          <p:cNvSpPr txBox="1"/>
          <p:nvPr/>
        </p:nvSpPr>
        <p:spPr>
          <a:xfrm rot="4121381">
            <a:off x="2684243" y="346794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36" name="Google Shape;536;p71"/>
          <p:cNvSpPr txBox="1"/>
          <p:nvPr/>
        </p:nvSpPr>
        <p:spPr>
          <a:xfrm rot="4121381">
            <a:off x="2851700" y="3943212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37" name="Google Shape;537;p71"/>
          <p:cNvSpPr txBox="1"/>
          <p:nvPr/>
        </p:nvSpPr>
        <p:spPr>
          <a:xfrm rot="4121381">
            <a:off x="3446032" y="5410661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38" name="Google Shape;538;p71"/>
          <p:cNvSpPr/>
          <p:nvPr/>
        </p:nvSpPr>
        <p:spPr>
          <a:xfrm>
            <a:off x="3791200" y="2312525"/>
            <a:ext cx="1785900" cy="2831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71"/>
          <p:cNvSpPr txBox="1"/>
          <p:nvPr/>
        </p:nvSpPr>
        <p:spPr>
          <a:xfrm rot="4121381">
            <a:off x="3687312" y="602900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40" name="Google Shape;540;p71"/>
          <p:cNvSpPr txBox="1"/>
          <p:nvPr/>
        </p:nvSpPr>
        <p:spPr>
          <a:xfrm rot="4121381">
            <a:off x="3936608" y="6667888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41" name="Google Shape;541;p71"/>
          <p:cNvSpPr txBox="1"/>
          <p:nvPr/>
        </p:nvSpPr>
        <p:spPr>
          <a:xfrm rot="4121381">
            <a:off x="4130504" y="7164798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42" name="Google Shape;542;p71"/>
          <p:cNvSpPr txBox="1"/>
          <p:nvPr/>
        </p:nvSpPr>
        <p:spPr>
          <a:xfrm>
            <a:off x="2901225" y="2164825"/>
            <a:ext cx="33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Cascade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59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90"/>
              <a:buChar char="●"/>
            </a:pPr>
            <a:r>
              <a:rPr lang="en" sz="1690"/>
              <a:t>Let us go over Clock IDs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nsolas"/>
              <a:buChar char="○"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CLOCK_MONOTONIC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NOT affect by changes in time by user.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Affected by changes in time by adjtime (NTP changes clock rate).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Does NOT count suspend time.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moving the wheel till we hit end of first level..</a:t>
            </a:r>
            <a:endParaRPr/>
          </a:p>
        </p:txBody>
      </p:sp>
      <p:sp>
        <p:nvSpPr>
          <p:cNvPr id="548" name="Google Shape;548;p72"/>
          <p:cNvSpPr txBox="1"/>
          <p:nvPr>
            <p:ph idx="1" type="body"/>
          </p:nvPr>
        </p:nvSpPr>
        <p:spPr>
          <a:xfrm>
            <a:off x="616500" y="8476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0000FF"/>
                </a:solidFill>
              </a:rPr>
              <a:t>Then take all timers out of first bucket of second level, move to first. Repeat.</a:t>
            </a:r>
            <a:endParaRPr sz="1600">
              <a:solidFill>
                <a:srgbClr val="0000FF"/>
              </a:solidFill>
            </a:endParaRPr>
          </a:p>
        </p:txBody>
      </p:sp>
      <p:pic>
        <p:nvPicPr>
          <p:cNvPr id="549" name="Google Shape;549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7025" y="1306475"/>
            <a:ext cx="6625258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550" name="Google Shape;550;p72"/>
          <p:cNvSpPr txBox="1"/>
          <p:nvPr/>
        </p:nvSpPr>
        <p:spPr>
          <a:xfrm>
            <a:off x="4197575" y="1108750"/>
            <a:ext cx="882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(64 to 127)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551" name="Google Shape;551;p72"/>
          <p:cNvCxnSpPr/>
          <p:nvPr/>
        </p:nvCxnSpPr>
        <p:spPr>
          <a:xfrm flipH="1">
            <a:off x="3423500" y="2545750"/>
            <a:ext cx="547500" cy="4032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552" name="Google Shape;552;p72"/>
          <p:cNvCxnSpPr/>
          <p:nvPr/>
        </p:nvCxnSpPr>
        <p:spPr>
          <a:xfrm flipH="1">
            <a:off x="3691775" y="4591210"/>
            <a:ext cx="296400" cy="166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pic>
        <p:nvPicPr>
          <p:cNvPr id="553" name="Google Shape;55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179573">
            <a:off x="-163950" y="3057850"/>
            <a:ext cx="4528075" cy="2611476"/>
          </a:xfrm>
          <a:prstGeom prst="rect">
            <a:avLst/>
          </a:prstGeom>
          <a:noFill/>
          <a:ln>
            <a:noFill/>
          </a:ln>
        </p:spPr>
      </p:pic>
      <p:sp>
        <p:nvSpPr>
          <p:cNvPr id="554" name="Google Shape;554;p72"/>
          <p:cNvSpPr txBox="1"/>
          <p:nvPr/>
        </p:nvSpPr>
        <p:spPr>
          <a:xfrm>
            <a:off x="472300" y="1913825"/>
            <a:ext cx="33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The first level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55" name="Google Shape;555;p72"/>
          <p:cNvSpPr txBox="1"/>
          <p:nvPr/>
        </p:nvSpPr>
        <p:spPr>
          <a:xfrm rot="4121381">
            <a:off x="2144156" y="2074264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56" name="Google Shape;556;p72"/>
          <p:cNvSpPr txBox="1"/>
          <p:nvPr/>
        </p:nvSpPr>
        <p:spPr>
          <a:xfrm rot="4121381">
            <a:off x="2464012" y="277813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57" name="Google Shape;557;p72"/>
          <p:cNvSpPr txBox="1"/>
          <p:nvPr/>
        </p:nvSpPr>
        <p:spPr>
          <a:xfrm rot="4121381">
            <a:off x="2684243" y="346794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58" name="Google Shape;558;p72"/>
          <p:cNvSpPr txBox="1"/>
          <p:nvPr/>
        </p:nvSpPr>
        <p:spPr>
          <a:xfrm rot="4121381">
            <a:off x="2851700" y="3943212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59" name="Google Shape;559;p72"/>
          <p:cNvSpPr txBox="1"/>
          <p:nvPr/>
        </p:nvSpPr>
        <p:spPr>
          <a:xfrm rot="4121381">
            <a:off x="3446032" y="5410661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60" name="Google Shape;560;p72"/>
          <p:cNvSpPr/>
          <p:nvPr/>
        </p:nvSpPr>
        <p:spPr>
          <a:xfrm>
            <a:off x="3791200" y="2312525"/>
            <a:ext cx="1785900" cy="2831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72"/>
          <p:cNvSpPr txBox="1"/>
          <p:nvPr/>
        </p:nvSpPr>
        <p:spPr>
          <a:xfrm rot="4121381">
            <a:off x="3687312" y="6029003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62" name="Google Shape;562;p72"/>
          <p:cNvSpPr txBox="1"/>
          <p:nvPr/>
        </p:nvSpPr>
        <p:spPr>
          <a:xfrm rot="4121381">
            <a:off x="3936608" y="6667888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63" name="Google Shape;563;p72"/>
          <p:cNvSpPr txBox="1"/>
          <p:nvPr/>
        </p:nvSpPr>
        <p:spPr>
          <a:xfrm rot="4121381">
            <a:off x="4130504" y="7164798"/>
            <a:ext cx="565463" cy="3232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0000FF"/>
                </a:solidFill>
              </a:rPr>
              <a:t>1ms</a:t>
            </a:r>
            <a:endParaRPr sz="900">
              <a:solidFill>
                <a:srgbClr val="0000FF"/>
              </a:solidFill>
            </a:endParaRPr>
          </a:p>
        </p:txBody>
      </p:sp>
      <p:sp>
        <p:nvSpPr>
          <p:cNvPr id="564" name="Google Shape;564;p72"/>
          <p:cNvSpPr txBox="1"/>
          <p:nvPr/>
        </p:nvSpPr>
        <p:spPr>
          <a:xfrm>
            <a:off x="2901225" y="2164825"/>
            <a:ext cx="3318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Cascade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565" name="Google Shape;565;p72"/>
          <p:cNvCxnSpPr/>
          <p:nvPr/>
        </p:nvCxnSpPr>
        <p:spPr>
          <a:xfrm>
            <a:off x="176475" y="126050"/>
            <a:ext cx="10124100" cy="50964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6" name="Google Shape;566;p72"/>
          <p:cNvCxnSpPr/>
          <p:nvPr/>
        </p:nvCxnSpPr>
        <p:spPr>
          <a:xfrm flipH="1">
            <a:off x="1021100" y="106400"/>
            <a:ext cx="7344900" cy="52929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Cascading thought to not be worth it</a:t>
            </a:r>
            <a:endParaRPr/>
          </a:p>
        </p:txBody>
      </p:sp>
      <p:sp>
        <p:nvSpPr>
          <p:cNvPr id="572" name="Google Shape;572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Most timers and removed before expiry, so cascading efforts wasted.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All that while, also dirties cache lines moving timers between lists.</a:t>
            </a:r>
            <a:endParaRPr sz="19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Timer internal implementation - timer wheel</a:t>
            </a:r>
            <a:endParaRPr sz="2120"/>
          </a:p>
        </p:txBody>
      </p:sp>
      <p:sp>
        <p:nvSpPr>
          <p:cNvPr id="578" name="Google Shape;578;p74"/>
          <p:cNvSpPr txBox="1"/>
          <p:nvPr/>
        </p:nvSpPr>
        <p:spPr>
          <a:xfrm>
            <a:off x="387575" y="789125"/>
            <a:ext cx="7832400" cy="6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No cascading of timers like before But now… </a:t>
            </a:r>
            <a:endParaRPr b="1" sz="13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Larger the timeout, lower the granularity!</a:t>
            </a:r>
            <a:endParaRPr sz="800">
              <a:solidFill>
                <a:srgbClr val="0000FF"/>
              </a:solidFill>
            </a:endParaRPr>
          </a:p>
        </p:txBody>
      </p:sp>
      <p:sp>
        <p:nvSpPr>
          <p:cNvPr id="579" name="Google Shape;579;p74"/>
          <p:cNvSpPr txBox="1"/>
          <p:nvPr/>
        </p:nvSpPr>
        <p:spPr>
          <a:xfrm>
            <a:off x="233350" y="1493900"/>
            <a:ext cx="8749500" cy="27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HZ 1000 steps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Level Offset  Granularity            Range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0      0         1 ms                0 ms -         63 ms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1     64         8 ms               64 ms -        511 ms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2    128        64 ms              512 ms -       4095 ms (512ms - ~4s)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3    192       512 ms             4096 ms -      32767 ms (~4s - ~32s)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4    256      4096 ms (~4s)      32768 ms -     262143 ms (~32s - ~4m)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5    320     32768 ms (~32s)    262144 ms -    2097151 ms (~4m - ~34m)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6    384    262144 ms (~4m)    2097152 ms -   16777215 ms (~34m - ~4h)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FF0000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7    448   2097152 ms (~34m)  16777216 ms -  134217727 ms (~4h - ~1d)</a:t>
            </a:r>
            <a:endParaRPr sz="1150">
              <a:solidFill>
                <a:srgbClr val="FF0000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chemeClr val="dk1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 *  8    512  16777216 ms (~4h)  134217728 ms - 1073741822 ms (~1d - ~12d)</a:t>
            </a:r>
            <a:endParaRPr sz="1150">
              <a:solidFill>
                <a:schemeClr val="dk1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75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</a:t>
            </a:r>
            <a:r>
              <a:rPr lang="en" sz="2220"/>
              <a:t> - </a:t>
            </a:r>
            <a:r>
              <a:rPr lang="en" sz="2120"/>
              <a:t>Scheduling Clock Interrupt</a:t>
            </a:r>
            <a:endParaRPr sz="2120"/>
          </a:p>
        </p:txBody>
      </p:sp>
      <p:sp>
        <p:nvSpPr>
          <p:cNvPr id="585" name="Google Shape;585;p75"/>
          <p:cNvSpPr txBox="1"/>
          <p:nvPr/>
        </p:nvSpPr>
        <p:spPr>
          <a:xfrm>
            <a:off x="553750" y="1316700"/>
            <a:ext cx="59385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75"/>
          <p:cNvSpPr txBox="1"/>
          <p:nvPr/>
        </p:nvSpPr>
        <p:spPr>
          <a:xfrm>
            <a:off x="398125" y="1070025"/>
            <a:ext cx="8658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A timer interrupt that goes at a fixed rate (HZ)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Interval of the interrupts is a “jiffie” (1 / HZ).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One of the primary functions of the tick is for preemptive multitasking.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The HZ rate is a balance between overhead and responsiveness.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“jiffies” is itself a global variable that is incremented by a designated CPU.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Deferrable timers (skip to 64 if no time)</a:t>
            </a:r>
            <a:endParaRPr sz="2120"/>
          </a:p>
        </p:txBody>
      </p:sp>
      <p:sp>
        <p:nvSpPr>
          <p:cNvPr id="592" name="Google Shape;592;p76"/>
          <p:cNvSpPr txBox="1"/>
          <p:nvPr/>
        </p:nvSpPr>
        <p:spPr>
          <a:xfrm>
            <a:off x="311700" y="606600"/>
            <a:ext cx="6855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 quick diagram on CPUidle trying to stop the periodic tick (NOHZ)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593" name="Google Shape;59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98300"/>
            <a:ext cx="4750980" cy="4045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399" y="1098302"/>
            <a:ext cx="4579113" cy="4103875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76"/>
          <p:cNvSpPr txBox="1"/>
          <p:nvPr/>
        </p:nvSpPr>
        <p:spPr>
          <a:xfrm>
            <a:off x="5609000" y="2784175"/>
            <a:ext cx="34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This is a clockevent programming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596" name="Google Shape;596;p76"/>
          <p:cNvCxnSpPr>
            <a:endCxn id="595" idx="1"/>
          </p:cNvCxnSpPr>
          <p:nvPr/>
        </p:nvCxnSpPr>
        <p:spPr>
          <a:xfrm flipH="1" rot="10800000">
            <a:off x="4578200" y="2984275"/>
            <a:ext cx="1030800" cy="366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7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pic>
        <p:nvPicPr>
          <p:cNvPr id="602" name="Google Shape;60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99" y="1098302"/>
            <a:ext cx="4579113" cy="4103875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77"/>
          <p:cNvSpPr txBox="1"/>
          <p:nvPr/>
        </p:nvSpPr>
        <p:spPr>
          <a:xfrm>
            <a:off x="311700" y="682800"/>
            <a:ext cx="6855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A quick diagram on CPUidle trying to stop the periodic tick</a:t>
            </a:r>
            <a:endParaRPr b="1" sz="1500">
              <a:solidFill>
                <a:schemeClr val="dk2"/>
              </a:solidFill>
            </a:endParaRPr>
          </a:p>
        </p:txBody>
      </p:sp>
      <p:sp>
        <p:nvSpPr>
          <p:cNvPr id="604" name="Google Shape;604;p77"/>
          <p:cNvSpPr/>
          <p:nvPr/>
        </p:nvSpPr>
        <p:spPr>
          <a:xfrm>
            <a:off x="1503975" y="1844175"/>
            <a:ext cx="1242300" cy="9648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77"/>
          <p:cNvSpPr txBox="1"/>
          <p:nvPr/>
        </p:nvSpPr>
        <p:spPr>
          <a:xfrm>
            <a:off x="3705075" y="1399875"/>
            <a:ext cx="2001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0000"/>
                </a:solidFill>
              </a:rPr>
              <a:t>Deferrable timers are skipped when finding next event!</a:t>
            </a:r>
            <a:endParaRPr sz="1000">
              <a:solidFill>
                <a:srgbClr val="FF0000"/>
              </a:solidFill>
            </a:endParaRPr>
          </a:p>
        </p:txBody>
      </p:sp>
      <p:cxnSp>
        <p:nvCxnSpPr>
          <p:cNvPr id="606" name="Google Shape;606;p77"/>
          <p:cNvCxnSpPr>
            <a:stCxn id="604" idx="6"/>
            <a:endCxn id="605" idx="1"/>
          </p:cNvCxnSpPr>
          <p:nvPr/>
        </p:nvCxnSpPr>
        <p:spPr>
          <a:xfrm flipH="1" rot="10800000">
            <a:off x="2746275" y="1646175"/>
            <a:ext cx="958800" cy="6804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7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12" name="Google Shape;612;p78"/>
          <p:cNvSpPr txBox="1"/>
          <p:nvPr/>
        </p:nvSpPr>
        <p:spPr>
          <a:xfrm>
            <a:off x="311700" y="682800"/>
            <a:ext cx="6855900" cy="3514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Deferrable timers have their own timer wheel: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Proof: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#ifdef CONFIG_NO_HZ_COMMON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define NR_BASES	2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define BASE_STD	0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# define BASE_DEF	1</a:t>
            </a:r>
            <a:endParaRPr sz="11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#else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define NR_BASES	1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define BASE_STD	0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 define BASE_DEF	0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#endif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static DEFINE_PER_CPU(struct timer_base, </a:t>
            </a:r>
            <a:r>
              <a:rPr lang="en" sz="1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timer_bases[NR_BASES]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7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18" name="Google Shape;618;p79"/>
          <p:cNvSpPr txBox="1"/>
          <p:nvPr/>
        </p:nvSpPr>
        <p:spPr>
          <a:xfrm>
            <a:off x="311700" y="682800"/>
            <a:ext cx="7382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Deferrable timers initialization </a:t>
            </a:r>
            <a:r>
              <a:rPr b="1" lang="en" sz="1500">
                <a:solidFill>
                  <a:schemeClr val="dk2"/>
                </a:solidFill>
              </a:rPr>
              <a:t>and</a:t>
            </a:r>
            <a:r>
              <a:rPr b="1" lang="en" sz="1500">
                <a:solidFill>
                  <a:schemeClr val="dk2"/>
                </a:solidFill>
              </a:rPr>
              <a:t> firing</a:t>
            </a:r>
            <a:endParaRPr b="1"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300">
                <a:solidFill>
                  <a:schemeClr val="dk1"/>
                </a:solidFill>
              </a:rPr>
              <a:t>Deferred timers are initialized by a call to 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timer_setup()</a:t>
            </a:r>
            <a:r>
              <a:rPr lang="en" sz="11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with the </a:t>
            </a:r>
            <a:r>
              <a:rPr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TIMER_DEFERRABLE</a:t>
            </a:r>
            <a:r>
              <a:rPr lang="en" sz="115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flag.</a:t>
            </a:r>
            <a:endParaRPr sz="11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Char char="●"/>
            </a:pPr>
            <a:r>
              <a:rPr lang="en" sz="1250">
                <a:solidFill>
                  <a:schemeClr val="dk1"/>
                </a:solidFill>
              </a:rPr>
              <a:t>The per-cpu clock event which is programmed for NON DEFERRABLE </a:t>
            </a:r>
            <a:r>
              <a:rPr lang="en" sz="1250">
                <a:solidFill>
                  <a:schemeClr val="dk1"/>
                </a:solidFill>
              </a:rPr>
              <a:t>timer event fires:</a:t>
            </a:r>
            <a:endParaRPr sz="12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tick_sched_handle() -&gt;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update_process_times() -&gt;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run_local_timers()</a:t>
            </a:r>
            <a:endParaRPr sz="10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80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24" name="Google Shape;624;p80"/>
          <p:cNvSpPr txBox="1"/>
          <p:nvPr/>
        </p:nvSpPr>
        <p:spPr>
          <a:xfrm>
            <a:off x="311700" y="682800"/>
            <a:ext cx="6855900" cy="44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Deferrable timers initialization and firing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When this clock event fires, it also scoops up the expired deferrable timers: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/*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* Called by the local, per-CPU timer interrupt on SMP.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*/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static void run_local_timers(void)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struct timer_base *base = this_cpu_ptr(&amp;timer_bases[BASE_STD]);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/* Raise the softirq only if required. */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(time_before(jiffies, base-&gt;next_expiry)) {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(!IS_ENABLED(CONFIG_NO_HZ_COMMON))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/* CPU is awake, so check the deferrable base. */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base++;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if (time_before(jiffies, base-&gt;next_expiry))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return;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raise_softirq(TIMER_SOFTIRQ);</a:t>
            </a:r>
            <a:endParaRPr sz="10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5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625" name="Google Shape;625;p80"/>
          <p:cNvSpPr txBox="1"/>
          <p:nvPr/>
        </p:nvSpPr>
        <p:spPr>
          <a:xfrm>
            <a:off x="1256775" y="3261300"/>
            <a:ext cx="4731900" cy="9879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81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31" name="Google Shape;631;p81"/>
          <p:cNvSpPr txBox="1"/>
          <p:nvPr/>
        </p:nvSpPr>
        <p:spPr>
          <a:xfrm>
            <a:off x="311700" y="682800"/>
            <a:ext cx="6855900" cy="28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Deferrable timers initialization and firing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Finally, the timer softirq runs the deferred timers as well.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static void run_timer_softirq(struct softirq_action *h)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struct timer_base *base = this_cpu_ptr(&amp;timer_bases[BASE_STD]);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__run_timers(base);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if (IS_ENABLED(CONFIG_NO_HZ_COMMON))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__run_timers(this_cpu_ptr(&amp;timer_bases[BASE_DEF]));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632" name="Google Shape;632;p81"/>
          <p:cNvSpPr txBox="1"/>
          <p:nvPr/>
        </p:nvSpPr>
        <p:spPr>
          <a:xfrm>
            <a:off x="1262800" y="2712475"/>
            <a:ext cx="4926300" cy="57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59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90"/>
              <a:buChar char="●"/>
            </a:pPr>
            <a:r>
              <a:rPr lang="en" sz="1690"/>
              <a:t>Let us go over Clock IDs</a:t>
            </a:r>
            <a:endParaRPr sz="1490"/>
          </a:p>
          <a:p>
            <a:pPr indent="-3155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70"/>
              <a:buFont typeface="Consolas"/>
              <a:buChar char="○"/>
            </a:pPr>
            <a:r>
              <a:rPr lang="en" sz="1370">
                <a:latin typeface="Consolas"/>
                <a:ea typeface="Consolas"/>
                <a:cs typeface="Consolas"/>
                <a:sym typeface="Consolas"/>
              </a:rPr>
              <a:t>CLOCK_BOOTTIME</a:t>
            </a:r>
            <a:endParaRPr sz="1370">
              <a:latin typeface="Consolas"/>
              <a:ea typeface="Consolas"/>
              <a:cs typeface="Consolas"/>
              <a:sym typeface="Consolas"/>
            </a:endParaRPr>
          </a:p>
          <a:p>
            <a:pPr indent="-3155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70"/>
              <a:buFont typeface="Comic Sans MS"/>
              <a:buChar char="■"/>
            </a:pPr>
            <a:r>
              <a:rPr lang="en" sz="1370"/>
              <a:t>Identical to </a:t>
            </a:r>
            <a:r>
              <a:rPr lang="en" sz="1370">
                <a:latin typeface="Consolas"/>
                <a:ea typeface="Consolas"/>
                <a:cs typeface="Consolas"/>
                <a:sym typeface="Consolas"/>
              </a:rPr>
              <a:t>CLOCK_MONOTONIC </a:t>
            </a:r>
            <a:r>
              <a:rPr lang="en" sz="1370"/>
              <a:t>except..</a:t>
            </a:r>
            <a:endParaRPr sz="1370"/>
          </a:p>
          <a:p>
            <a:pPr indent="-3155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70"/>
              <a:buChar char="■"/>
            </a:pPr>
            <a:r>
              <a:rPr lang="en" sz="1370"/>
              <a:t>Accounts for</a:t>
            </a:r>
            <a:r>
              <a:rPr b="1" lang="en" sz="1370"/>
              <a:t> suspend time.</a:t>
            </a:r>
            <a:endParaRPr b="1" sz="137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Deferrable timers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38" name="Google Shape;638;p82"/>
          <p:cNvSpPr txBox="1"/>
          <p:nvPr/>
        </p:nvSpPr>
        <p:spPr>
          <a:xfrm>
            <a:off x="311700" y="682800"/>
            <a:ext cx="68559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Example of a </a:t>
            </a:r>
            <a:r>
              <a:rPr b="1" lang="en">
                <a:solidFill>
                  <a:schemeClr val="dk2"/>
                </a:solidFill>
              </a:rPr>
              <a:t>Deferrable</a:t>
            </a:r>
            <a:r>
              <a:rPr b="1" lang="en">
                <a:solidFill>
                  <a:schemeClr val="dk2"/>
                </a:solidFill>
              </a:rPr>
              <a:t> timer user: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static int init_worker_pool(struct worker_pool *pool)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[...]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timer_setup(&amp;pool-&gt;idle_timer, idle_worker_timeout, </a:t>
            </a:r>
            <a:r>
              <a:rPr b="1"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TIMER_DEFERRABLE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[...]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/**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* idle_worker_timeout - check if some idle workers can now be deleted.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* @t: The pool's idle_timer that just expired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*/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static void idle_worker_timeout(struct timer_list *t)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83"/>
          <p:cNvSpPr txBox="1"/>
          <p:nvPr/>
        </p:nvSpPr>
        <p:spPr>
          <a:xfrm>
            <a:off x="4708875" y="712925"/>
            <a:ext cx="3856200" cy="4319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CPU 1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644" name="Google Shape;644;p83"/>
          <p:cNvSpPr txBox="1"/>
          <p:nvPr/>
        </p:nvSpPr>
        <p:spPr>
          <a:xfrm>
            <a:off x="574025" y="684800"/>
            <a:ext cx="3856200" cy="4319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2"/>
                </a:solidFill>
              </a:rPr>
              <a:t>CPU 0</a:t>
            </a:r>
            <a:endParaRPr b="1" sz="1300">
              <a:solidFill>
                <a:schemeClr val="dk2"/>
              </a:solidFill>
            </a:endParaRPr>
          </a:p>
        </p:txBody>
      </p:sp>
      <p:sp>
        <p:nvSpPr>
          <p:cNvPr id="645" name="Google Shape;645;p8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</a:t>
            </a:r>
            <a:r>
              <a:rPr lang="en" sz="2120"/>
              <a:t> - high resolution timers (hrtimer)</a:t>
            </a:r>
            <a:endParaRPr sz="2120"/>
          </a:p>
        </p:txBody>
      </p:sp>
      <p:pic>
        <p:nvPicPr>
          <p:cNvPr id="646" name="Google Shape;64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425" y="1027750"/>
            <a:ext cx="2346676" cy="11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425" y="2377275"/>
            <a:ext cx="2346676" cy="11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8" name="Google Shape;64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9225" y="3630575"/>
            <a:ext cx="2346676" cy="11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9" name="Google Shape;649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225" y="1027750"/>
            <a:ext cx="2346676" cy="11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0" name="Google Shape;650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2225" y="2377275"/>
            <a:ext cx="2346676" cy="115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1" name="Google Shape;651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025" y="3630575"/>
            <a:ext cx="2346676" cy="1150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2" name="Google Shape;652;p83"/>
          <p:cNvSpPr txBox="1"/>
          <p:nvPr/>
        </p:nvSpPr>
        <p:spPr>
          <a:xfrm>
            <a:off x="3112575" y="1335475"/>
            <a:ext cx="8124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timerqueue_node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3" name="Google Shape;653;p83"/>
          <p:cNvSpPr txBox="1"/>
          <p:nvPr/>
        </p:nvSpPr>
        <p:spPr>
          <a:xfrm>
            <a:off x="3417375" y="1792675"/>
            <a:ext cx="812400" cy="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timerqueue_node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4" name="Google Shape;654;p83"/>
          <p:cNvSpPr txBox="1"/>
          <p:nvPr/>
        </p:nvSpPr>
        <p:spPr>
          <a:xfrm rot="-2541003">
            <a:off x="534541" y="14716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(CLOCK_MONOTONIC)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5" name="Google Shape;655;p83"/>
          <p:cNvSpPr txBox="1"/>
          <p:nvPr/>
        </p:nvSpPr>
        <p:spPr>
          <a:xfrm rot="-2541003">
            <a:off x="534541" y="26146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(CLOCK_REALTIME)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6" name="Google Shape;656;p83"/>
          <p:cNvSpPr txBox="1"/>
          <p:nvPr/>
        </p:nvSpPr>
        <p:spPr>
          <a:xfrm rot="-2541003">
            <a:off x="506466" y="39461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(CLOCK_BOOTTIME)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7" name="Google Shape;657;p83"/>
          <p:cNvSpPr txBox="1"/>
          <p:nvPr/>
        </p:nvSpPr>
        <p:spPr>
          <a:xfrm rot="-2541003">
            <a:off x="4649341" y="13954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(CLOCK_MONOTONIC)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8" name="Google Shape;658;p83"/>
          <p:cNvSpPr txBox="1"/>
          <p:nvPr/>
        </p:nvSpPr>
        <p:spPr>
          <a:xfrm rot="-2541003">
            <a:off x="4649341" y="26146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(CLOCK_REALTIME)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9" name="Google Shape;659;p83"/>
          <p:cNvSpPr txBox="1"/>
          <p:nvPr/>
        </p:nvSpPr>
        <p:spPr>
          <a:xfrm rot="-2541003">
            <a:off x="4621266" y="3946127"/>
            <a:ext cx="908472" cy="3843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Hrtimer_clock_base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(CLOCK_BOOTTIME)</a:t>
            </a:r>
            <a:endParaRPr b="1" sz="5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120"/>
              <a:t>Kernel support - high resolution timers (hrtimer)</a:t>
            </a:r>
            <a:endParaRPr sz="21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20"/>
          </a:p>
        </p:txBody>
      </p:sp>
      <p:sp>
        <p:nvSpPr>
          <p:cNvPr id="665" name="Google Shape;665;p84"/>
          <p:cNvSpPr txBox="1"/>
          <p:nvPr/>
        </p:nvSpPr>
        <p:spPr>
          <a:xfrm>
            <a:off x="509050" y="903500"/>
            <a:ext cx="8113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Hrtimer Range timers :   Hrtimers can be queued with some “timer slack”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Normal hrtimers will have both a soft </a:t>
            </a:r>
            <a:r>
              <a:rPr lang="en">
                <a:solidFill>
                  <a:schemeClr val="dk1"/>
                </a:solidFill>
              </a:rPr>
              <a:t>expiry </a:t>
            </a:r>
            <a:r>
              <a:rPr lang="en">
                <a:solidFill>
                  <a:schemeClr val="dk1"/>
                </a:solidFill>
              </a:rPr>
              <a:t>and hard expiry </a:t>
            </a:r>
            <a:r>
              <a:rPr b="1" lang="en">
                <a:solidFill>
                  <a:schemeClr val="dk1"/>
                </a:solidFill>
              </a:rPr>
              <a:t>which are equal</a:t>
            </a:r>
            <a:r>
              <a:rPr lang="en">
                <a:solidFill>
                  <a:schemeClr val="dk1"/>
                </a:solidFill>
              </a:rPr>
              <a:t> to each other.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But hrtimers with slack will have a soft expiry &amp; hard expiry which is the soft expiry + delta.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The idea is to </a:t>
            </a:r>
            <a:r>
              <a:rPr lang="en">
                <a:solidFill>
                  <a:schemeClr val="dk1"/>
                </a:solidFill>
              </a:rPr>
              <a:t>reduce wakeups and save power.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Normal HRtimer without slack</a:t>
            </a:r>
            <a:endParaRPr/>
          </a:p>
        </p:txBody>
      </p:sp>
      <p:pic>
        <p:nvPicPr>
          <p:cNvPr id="671" name="Google Shape;671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7265950" cy="315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85"/>
          <p:cNvSpPr/>
          <p:nvPr/>
        </p:nvSpPr>
        <p:spPr>
          <a:xfrm>
            <a:off x="1346900" y="3989900"/>
            <a:ext cx="500400" cy="23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/>
              <a:t>=</a:t>
            </a:r>
            <a:r>
              <a:rPr b="1" lang="en" sz="1000"/>
              <a:t>00:30</a:t>
            </a:r>
            <a:endParaRPr b="1" sz="1000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86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HRtimer with slack expires after soft, AT hard expiry..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8" name="Google Shape;678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450" y="1077700"/>
            <a:ext cx="6035201" cy="3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86"/>
          <p:cNvSpPr/>
          <p:nvPr/>
        </p:nvSpPr>
        <p:spPr>
          <a:xfrm>
            <a:off x="3583475" y="1940200"/>
            <a:ext cx="396300" cy="23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00:</a:t>
            </a:r>
            <a:r>
              <a:rPr lang="en" sz="1000"/>
              <a:t>25</a:t>
            </a:r>
            <a:endParaRPr sz="1000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HRtimer with slack expires after soft, before hard expiry.</a:t>
            </a:r>
            <a:endParaRPr sz="2320"/>
          </a:p>
        </p:txBody>
      </p:sp>
      <p:pic>
        <p:nvPicPr>
          <p:cNvPr id="685" name="Google Shape;685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4700" y="1164100"/>
            <a:ext cx="5479402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87"/>
          <p:cNvSpPr/>
          <p:nvPr/>
        </p:nvSpPr>
        <p:spPr>
          <a:xfrm>
            <a:off x="2383825" y="4225000"/>
            <a:ext cx="396300" cy="233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00:30</a:t>
            </a:r>
            <a:endParaRPr sz="1000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8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high resolution timers (hrtimer)</a:t>
            </a:r>
            <a:endParaRPr sz="2120"/>
          </a:p>
        </p:txBody>
      </p:sp>
      <p:pic>
        <p:nvPicPr>
          <p:cNvPr id="692" name="Google Shape;692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825" y="920850"/>
            <a:ext cx="5807676" cy="4028026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88"/>
          <p:cNvSpPr txBox="1"/>
          <p:nvPr/>
        </p:nvSpPr>
        <p:spPr>
          <a:xfrm>
            <a:off x="348975" y="574575"/>
            <a:ext cx="761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Diagram of a single rbtree.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8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high resolution timers (hrtimer)</a:t>
            </a:r>
            <a:endParaRPr sz="2120"/>
          </a:p>
        </p:txBody>
      </p:sp>
      <p:pic>
        <p:nvPicPr>
          <p:cNvPr id="699" name="Google Shape;699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825" y="920850"/>
            <a:ext cx="5807676" cy="4028026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p89"/>
          <p:cNvSpPr txBox="1"/>
          <p:nvPr/>
        </p:nvSpPr>
        <p:spPr>
          <a:xfrm>
            <a:off x="348975" y="574575"/>
            <a:ext cx="761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Diagram of a single rbtree.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01" name="Google Shape;701;p89"/>
          <p:cNvCxnSpPr/>
          <p:nvPr/>
        </p:nvCxnSpPr>
        <p:spPr>
          <a:xfrm flipH="1" rot="-5400000">
            <a:off x="635525" y="3356875"/>
            <a:ext cx="603000" cy="603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702" name="Google Shape;702;p89"/>
          <p:cNvSpPr txBox="1"/>
          <p:nvPr/>
        </p:nvSpPr>
        <p:spPr>
          <a:xfrm>
            <a:off x="129150" y="2756575"/>
            <a:ext cx="1446900" cy="600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Note: The earliest HARD</a:t>
            </a:r>
            <a:endParaRPr sz="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</a:rPr>
              <a:t>expiry time clockevent is programmed!</a:t>
            </a:r>
            <a:endParaRPr sz="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/>
              <a:t>Simplified algorithm for HRTimer expiry</a:t>
            </a:r>
            <a:endParaRPr sz="2020"/>
          </a:p>
        </p:txBody>
      </p:sp>
      <p:pic>
        <p:nvPicPr>
          <p:cNvPr id="708" name="Google Shape;70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000" y="1017725"/>
            <a:ext cx="3787676" cy="40799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90"/>
          <p:cNvSpPr txBox="1"/>
          <p:nvPr/>
        </p:nvSpPr>
        <p:spPr>
          <a:xfrm>
            <a:off x="4717925" y="2254200"/>
            <a:ext cx="347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Remember that for normal (non-slack) timers, hard exp == soft exp time.</a:t>
            </a:r>
            <a:endParaRPr sz="1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20"/>
              <a:t>A soft expired timer may not always execute when a hard expired one runs.</a:t>
            </a:r>
            <a:endParaRPr/>
          </a:p>
        </p:txBody>
      </p:sp>
      <p:sp>
        <p:nvSpPr>
          <p:cNvPr id="715" name="Google Shape;715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consolata"/>
              <a:buChar char="●"/>
            </a:pP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Consider the situation of hard expiries in the timerqueue: [ 5, 10, 20, 30, 40 ]</a:t>
            </a:r>
            <a:endParaRPr sz="1300">
              <a:latin typeface="Inconsolata"/>
              <a:ea typeface="Inconsolata"/>
              <a:cs typeface="Inconsolata"/>
              <a:sym typeface="Inconsolat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consolata"/>
              <a:buChar char="●"/>
            </a:pP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The corresponding soft </a:t>
            </a: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expiries for these are            : [ 5, 10, 9,  30,  8 ]</a:t>
            </a:r>
            <a:endParaRPr sz="1300">
              <a:latin typeface="Inconsolata"/>
              <a:ea typeface="Inconsolata"/>
              <a:cs typeface="Inconsolata"/>
              <a:sym typeface="Inconsolata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Inconsolata"/>
              <a:buChar char="●"/>
            </a:pPr>
            <a:r>
              <a:rPr lang="en" sz="1300">
                <a:latin typeface="Inconsolata"/>
                <a:ea typeface="Inconsolata"/>
                <a:cs typeface="Inconsolata"/>
                <a:sym typeface="Inconsolata"/>
              </a:rPr>
              <a:t>Notice that the 3rd and 5th timers are slack (hard expiry != soft expiry)</a:t>
            </a:r>
            <a:endParaRPr sz="1300"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Say the second timer (a non-slack one) is currently expiring and the time is now T=10.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Now, since the 3rd timer’s soft expiry is 9, that is expired as well.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BUT, timer 5 has also expired and is not considered because we break out of the loop due to timer 4. So, In theory that could have been run but its not!</a:t>
            </a:r>
            <a:endParaRPr sz="13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2494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2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90"/>
              <a:buChar char="●"/>
            </a:pPr>
            <a:r>
              <a:rPr lang="en" sz="1790"/>
              <a:t>Clock ID behavior summary</a:t>
            </a:r>
            <a:endParaRPr sz="179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9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7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aphicFrame>
        <p:nvGraphicFramePr>
          <p:cNvPr id="105" name="Google Shape;105;p20"/>
          <p:cNvGraphicFramePr/>
          <p:nvPr/>
        </p:nvGraphicFramePr>
        <p:xfrm>
          <a:off x="952500" y="180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{91F396EB-F0D4-4F89-9B92-FC98A63AEFDE}</a:tableStyleId>
              </a:tblPr>
              <a:tblGrid>
                <a:gridCol w="1639600"/>
                <a:gridCol w="946400"/>
                <a:gridCol w="1230225"/>
                <a:gridCol w="1479275"/>
                <a:gridCol w="19434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Clock ID name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Time since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Can be set by user?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Can be set my adjtime</a:t>
                      </a:r>
                      <a:endParaRPr b="1"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Accounts suspend time?</a:t>
                      </a:r>
                      <a:endParaRPr b="1"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CLOCK_REALTIME</a:t>
                      </a:r>
                      <a:endParaRPr sz="1100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Epoch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CLOCK_MONOTONIC</a:t>
                      </a:r>
                      <a:endParaRPr sz="1100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Boot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CLOCK_MONOTONIC_RAW</a:t>
                      </a:r>
                      <a:endParaRPr sz="1100">
                        <a:solidFill>
                          <a:schemeClr val="dk1"/>
                        </a:solidFill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Boot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No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No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No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  <a:latin typeface="Inconsolata"/>
                          <a:ea typeface="Inconsolata"/>
                          <a:cs typeface="Inconsolata"/>
                          <a:sym typeface="Inconsolata"/>
                        </a:rPr>
                        <a:t>CLOCK_BOOTTIME</a:t>
                      </a:r>
                      <a:endParaRPr sz="1100">
                        <a:latin typeface="Inconsolata"/>
                        <a:ea typeface="Inconsolata"/>
                        <a:cs typeface="Inconsolata"/>
                        <a:sym typeface="Inconsolata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Boot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No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Yes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9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 - high resolution timers (hrtimer)</a:t>
            </a:r>
            <a:endParaRPr sz="2120"/>
          </a:p>
        </p:txBody>
      </p:sp>
      <p:sp>
        <p:nvSpPr>
          <p:cNvPr id="721" name="Google Shape;721;p92"/>
          <p:cNvSpPr txBox="1"/>
          <p:nvPr/>
        </p:nvSpPr>
        <p:spPr>
          <a:xfrm>
            <a:off x="483800" y="865275"/>
            <a:ext cx="75849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Main takeaways: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Nanosecond resolution instead of jiffies (but depends on hardware, IRQ delays etc)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Higher overhead for insertion, removal than wheel.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Required for Real Time workloads which need high resolution (cyclictest is a test).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Different POSIX clocks have their own rbtree.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Further, all the rbtrees are duplicated for each CPU.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Timer slack can save power by reducing number of interruptions and coalescing.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Soft expired timers may not always run even if they could.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HRtimers are not deferrable unlike timerwheel ones.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93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Users of Timer wheel vs HRtimers</a:t>
            </a:r>
            <a:endParaRPr sz="2120"/>
          </a:p>
        </p:txBody>
      </p:sp>
      <p:graphicFrame>
        <p:nvGraphicFramePr>
          <p:cNvPr id="727" name="Google Shape;727;p93"/>
          <p:cNvGraphicFramePr/>
          <p:nvPr/>
        </p:nvGraphicFramePr>
        <p:xfrm>
          <a:off x="451175" y="757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{91F396EB-F0D4-4F89-9B92-FC98A63AEFDE}</a:tableStyleId>
              </a:tblPr>
              <a:tblGrid>
                <a:gridCol w="4260300"/>
                <a:gridCol w="4260300"/>
              </a:tblGrid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Use case</a:t>
                      </a:r>
                      <a:endParaRPr b="1" sz="13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Infra</a:t>
                      </a:r>
                      <a:endParaRPr b="1" sz="13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573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schedule_timeout(jiffies)</a:t>
                      </a:r>
                      <a:endParaRPr b="1"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/>
                        <a:t>       </a:t>
                      </a:r>
                      <a:r>
                        <a:rPr lang="en" sz="900">
                          <a:solidFill>
                            <a:srgbClr val="FF0000"/>
                          </a:solidFill>
                        </a:rPr>
                        <a:t>-- synchronous sleep jiffies until timeout (used a lot in net, fs, gfx, RCU etc.)</a:t>
                      </a:r>
                      <a:endParaRPr sz="900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</a:t>
                      </a:r>
                      <a:r>
                        <a:rPr lang="en" sz="1300"/>
                        <a:t>imer wheel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Networking, filesystems, misc timeouts</a:t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timer wheel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RCU internal machinery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timer wheel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Futex timeout (</a:t>
                      </a:r>
                      <a:r>
                        <a:rPr lang="en" sz="1300"/>
                        <a:t>syscalls accept clockids</a:t>
                      </a:r>
                      <a:r>
                        <a:rPr lang="en" sz="1300"/>
                        <a:t>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hrtimer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Nanosleep syscall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hrtimer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POSIX clocks, timers, timerfd APIs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hrtimer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Scheduler tick in high res mode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hrtimer </a:t>
                      </a:r>
                      <a:r>
                        <a:rPr lang="en" sz="1300"/>
                        <a:t>(sched_timer)</a:t>
                      </a:r>
                      <a:endParaRPr sz="1300"/>
                    </a:p>
                  </a:txBody>
                  <a:tcPr marT="91425" marB="91425" marR="91425" marL="91425"/>
                </a:tc>
              </a:tr>
              <a:tr h="47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Timer wheel expiries in high res mode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hrtimer (sched_timer)</a:t>
                      </a:r>
                      <a:endParaRPr sz="13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94"/>
          <p:cNvSpPr txBox="1"/>
          <p:nvPr>
            <p:ph type="title"/>
          </p:nvPr>
        </p:nvSpPr>
        <p:spPr>
          <a:xfrm>
            <a:off x="311700" y="447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Comparison </a:t>
            </a:r>
            <a:r>
              <a:rPr lang="en" sz="2120"/>
              <a:t>of Timer wheel vs HRtimers</a:t>
            </a:r>
            <a:endParaRPr sz="2120"/>
          </a:p>
        </p:txBody>
      </p:sp>
      <p:graphicFrame>
        <p:nvGraphicFramePr>
          <p:cNvPr id="733" name="Google Shape;733;p94"/>
          <p:cNvGraphicFramePr/>
          <p:nvPr/>
        </p:nvGraphicFramePr>
        <p:xfrm>
          <a:off x="41910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{91F396EB-F0D4-4F89-9B92-FC98A63AEFDE}</a:tableStyleId>
              </a:tblPr>
              <a:tblGrid>
                <a:gridCol w="2413000"/>
                <a:gridCol w="1798100"/>
                <a:gridCol w="24974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Timer wheel</a:t>
                      </a:r>
                      <a:endParaRPr b="1"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HRtimer</a:t>
                      </a:r>
                      <a:endParaRPr b="1" sz="12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R</a:t>
                      </a:r>
                      <a:r>
                        <a:rPr lang="en" sz="1100">
                          <a:solidFill>
                            <a:schemeClr val="dk1"/>
                          </a:solidFill>
                        </a:rPr>
                        <a:t>esolution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Jiffy (1/HZ)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Nanoseconds.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Insert/Deletion Overhead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O(1)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O(log)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Number of IRQs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Low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High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Can be turned off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No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Yes (low res mode, HRtimer API still effective at low accuracy).</a:t>
                      </a:r>
                      <a:endParaRPr sz="11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95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Back to the periodic tick..</a:t>
            </a:r>
            <a:endParaRPr sz="2320"/>
          </a:p>
        </p:txBody>
      </p:sp>
      <p:sp>
        <p:nvSpPr>
          <p:cNvPr id="739" name="Google Shape;739;p95"/>
          <p:cNvSpPr txBox="1"/>
          <p:nvPr>
            <p:ph idx="1" type="body"/>
          </p:nvPr>
        </p:nvSpPr>
        <p:spPr>
          <a:xfrm>
            <a:off x="311700" y="1325675"/>
            <a:ext cx="876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Now let us get into the periodic tick.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Also known as the tick.</a:t>
            </a:r>
            <a:endParaRPr sz="1500"/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Also known as the scheduling clock interrupt.</a:t>
            </a:r>
            <a:endParaRPr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96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120"/>
              <a:t>Kernel support</a:t>
            </a:r>
            <a:r>
              <a:rPr lang="en" sz="2220"/>
              <a:t> - </a:t>
            </a:r>
            <a:r>
              <a:rPr lang="en" sz="2120"/>
              <a:t>Scheduling Clock Interrupt</a:t>
            </a:r>
            <a:endParaRPr sz="2120"/>
          </a:p>
        </p:txBody>
      </p:sp>
      <p:sp>
        <p:nvSpPr>
          <p:cNvPr id="745" name="Google Shape;745;p96"/>
          <p:cNvSpPr txBox="1"/>
          <p:nvPr/>
        </p:nvSpPr>
        <p:spPr>
          <a:xfrm>
            <a:off x="553750" y="1316700"/>
            <a:ext cx="59385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6" name="Google Shape;746;p96"/>
          <p:cNvSpPr txBox="1"/>
          <p:nvPr/>
        </p:nvSpPr>
        <p:spPr>
          <a:xfrm>
            <a:off x="398125" y="1070025"/>
            <a:ext cx="8658600" cy="22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A timer interrupt that goes at a fixed rate (HZ)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Interval of the interrupts is a “jiffie” (1 / HZ).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One of the primary functions of the tick is for preemptive multitasking.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The HZ rate is a balance between overhead and responsiveness.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“jiffies” is itself a global variable that is incremented by a designated CPU every 1/HZ.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9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Recall… </a:t>
            </a:r>
            <a:r>
              <a:rPr lang="en"/>
              <a:t>Kernel Support - Clockevents</a:t>
            </a:r>
            <a:endParaRPr/>
          </a:p>
        </p:txBody>
      </p:sp>
      <p:sp>
        <p:nvSpPr>
          <p:cNvPr id="752" name="Google Shape;752;p97"/>
          <p:cNvSpPr txBox="1"/>
          <p:nvPr/>
        </p:nvSpPr>
        <p:spPr>
          <a:xfrm>
            <a:off x="304800" y="609600"/>
            <a:ext cx="7474800" cy="8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90">
                <a:solidFill>
                  <a:schemeClr val="dk2"/>
                </a:solidFill>
              </a:rPr>
              <a:t>A clockevent device abstracts a device which generates interrupt at programmed time in the future.</a:t>
            </a:r>
            <a:endParaRPr sz="129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90">
              <a:solidFill>
                <a:schemeClr val="dk2"/>
              </a:solidFill>
            </a:endParaRPr>
          </a:p>
        </p:txBody>
      </p:sp>
      <p:sp>
        <p:nvSpPr>
          <p:cNvPr id="753" name="Google Shape;753;p97"/>
          <p:cNvSpPr txBox="1"/>
          <p:nvPr/>
        </p:nvSpPr>
        <p:spPr>
          <a:xfrm>
            <a:off x="304800" y="1157500"/>
            <a:ext cx="6267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struct clock_event_device {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void (*event_handler)(struct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(*set_next_event)(unsigned long evt,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(*set_next_ktime)(ktime_t expires, struct clock_event_device *);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ktime_t next_event;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max_delta_ns;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u64 min_delta_ns;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mult;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u32 shift;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unsigned int features;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CLOCK_EVT_FEAT_PERIODIC 0x000001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CLOCK_EVT_FEAT_ONESHOT 0x000002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#define CLOCK_EVT_FEAT_KTIME 0x000004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int irq;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// ...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};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void clockevents_config_and_register(struct clock_event_device *dev,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u32 freq, unsigned long min_delta, 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                                     unsigned long max_delta);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4" name="Google Shape;754;p97"/>
          <p:cNvSpPr txBox="1"/>
          <p:nvPr/>
        </p:nvSpPr>
        <p:spPr>
          <a:xfrm>
            <a:off x="617475" y="1386025"/>
            <a:ext cx="4865100" cy="186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55" name="Google Shape;755;p97"/>
          <p:cNvCxnSpPr>
            <a:stCxn id="754" idx="3"/>
          </p:cNvCxnSpPr>
          <p:nvPr/>
        </p:nvCxnSpPr>
        <p:spPr>
          <a:xfrm>
            <a:off x="5482575" y="1479175"/>
            <a:ext cx="807600" cy="503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56" name="Google Shape;756;p97"/>
          <p:cNvSpPr txBox="1"/>
          <p:nvPr/>
        </p:nvSpPr>
        <p:spPr>
          <a:xfrm>
            <a:off x="6234300" y="1857675"/>
            <a:ext cx="2855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Run callback on next event.</a:t>
            </a:r>
            <a:endParaRPr b="1" sz="900">
              <a:solidFill>
                <a:srgbClr val="FF0000"/>
              </a:solidFill>
            </a:endParaRPr>
          </a:p>
        </p:txBody>
      </p:sp>
      <p:sp>
        <p:nvSpPr>
          <p:cNvPr id="757" name="Google Shape;757;p97"/>
          <p:cNvSpPr txBox="1"/>
          <p:nvPr/>
        </p:nvSpPr>
        <p:spPr>
          <a:xfrm>
            <a:off x="502900" y="2643075"/>
            <a:ext cx="3134700" cy="615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58" name="Google Shape;758;p97"/>
          <p:cNvCxnSpPr>
            <a:stCxn id="757" idx="3"/>
            <a:endCxn id="759" idx="1"/>
          </p:cNvCxnSpPr>
          <p:nvPr/>
        </p:nvCxnSpPr>
        <p:spPr>
          <a:xfrm>
            <a:off x="3637600" y="2950575"/>
            <a:ext cx="1141200" cy="215400"/>
          </a:xfrm>
          <a:prstGeom prst="curvedConnector3">
            <a:avLst>
              <a:gd fmla="val 49999" name="adj1"/>
            </a:avLst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759" name="Google Shape;759;p97"/>
          <p:cNvSpPr txBox="1"/>
          <p:nvPr/>
        </p:nvSpPr>
        <p:spPr>
          <a:xfrm>
            <a:off x="4778774" y="2934975"/>
            <a:ext cx="231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rgbClr val="FF0000"/>
                </a:solidFill>
              </a:rPr>
              <a:t>Clock event features. ONESHOT is required for NOHZ</a:t>
            </a:r>
            <a:endParaRPr b="1" sz="900">
              <a:solidFill>
                <a:srgbClr val="FF0000"/>
              </a:solidFill>
            </a:endParaRPr>
          </a:p>
        </p:txBody>
      </p:sp>
      <p:sp>
        <p:nvSpPr>
          <p:cNvPr id="760" name="Google Shape;760;p97"/>
          <p:cNvSpPr txBox="1"/>
          <p:nvPr/>
        </p:nvSpPr>
        <p:spPr>
          <a:xfrm>
            <a:off x="514400" y="4521125"/>
            <a:ext cx="8141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FF0000"/>
                </a:solidFill>
              </a:rPr>
              <a:t>Which handler is run depends on the “tick mode” of the system.</a:t>
            </a:r>
            <a:endParaRPr i="1" sz="1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graphicFrame>
        <p:nvGraphicFramePr>
          <p:cNvPr id="766" name="Google Shape;766;p98"/>
          <p:cNvGraphicFramePr/>
          <p:nvPr/>
        </p:nvGraphicFramePr>
        <p:xfrm>
          <a:off x="401350" y="171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{09FD09BD-66BD-4080-B3CF-3614D280BA8B}</a:tableStyleId>
              </a:tblPr>
              <a:tblGrid>
                <a:gridCol w="3438525"/>
                <a:gridCol w="2400300"/>
              </a:tblGrid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Handler</a:t>
                      </a:r>
                      <a:endParaRPr b="1"/>
                    </a:p>
                  </a:txBody>
                  <a:tcPr marT="91425" marB="91425" marR="91425" marL="91425" anchor="b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Usage</a:t>
                      </a:r>
                      <a:endParaRPr b="1"/>
                    </a:p>
                  </a:txBody>
                  <a:tcPr marT="91425" marB="91425" marR="91425" marL="91425" anchor="b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tick_handle_periodic()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Periodic mode</a:t>
                      </a:r>
                      <a:endParaRPr/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tick_nohz_handler()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Low res mode</a:t>
                      </a:r>
                      <a:endParaRPr/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4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hrtimer_interrupt()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High res mode</a:t>
                      </a:r>
                      <a:endParaRPr/>
                    </a:p>
                  </a:txBody>
                  <a:tcPr marT="91425" marB="91425" marR="91425" marL="91425" anchor="ctr">
                    <a:lnL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050">
                      <a:solidFill>
                        <a:srgbClr val="D9D9E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7" name="Google Shape;767;p98"/>
          <p:cNvSpPr txBox="1"/>
          <p:nvPr/>
        </p:nvSpPr>
        <p:spPr>
          <a:xfrm>
            <a:off x="401350" y="1021800"/>
            <a:ext cx="7551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Different handler for different tick modes.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99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773" name="Google Shape;773;p99"/>
          <p:cNvSpPr txBox="1"/>
          <p:nvPr/>
        </p:nvSpPr>
        <p:spPr>
          <a:xfrm>
            <a:off x="325150" y="1926300"/>
            <a:ext cx="74487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tick_handle_periodic()</a:t>
            </a:r>
            <a:r>
              <a:rPr lang="en" sz="1300"/>
              <a:t> </a:t>
            </a:r>
            <a:r>
              <a:rPr lang="en" sz="1300"/>
              <a:t>- </a:t>
            </a:r>
            <a:r>
              <a:rPr lang="en" sz="1300">
                <a:solidFill>
                  <a:schemeClr val="dk1"/>
                </a:solidFill>
              </a:rPr>
              <a:t>Ticks </a:t>
            </a:r>
            <a:r>
              <a:rPr b="1" lang="en" sz="1300">
                <a:solidFill>
                  <a:schemeClr val="dk1"/>
                </a:solidFill>
              </a:rPr>
              <a:t>even during Idle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|-----|-----|-----|------|-----|-----|-----|-----|-----|-----|------&gt; </a:t>
            </a:r>
            <a:r>
              <a:rPr lang="en" sz="13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time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1   idle   idle   idle    t2     t3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              The tick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Key: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t1, t2, t3: </a:t>
            </a:r>
            <a:r>
              <a:rPr lang="en" sz="1300"/>
              <a:t>tick’s timer expiry periods.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idle:</a:t>
            </a:r>
            <a:r>
              <a:rPr lang="en" sz="1300"/>
              <a:t> Idle periods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4" name="Google Shape;774;p99"/>
          <p:cNvSpPr txBox="1"/>
          <p:nvPr/>
        </p:nvSpPr>
        <p:spPr>
          <a:xfrm>
            <a:off x="321925" y="7652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Periodic mode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75" name="Google Shape;775;p99"/>
          <p:cNvCxnSpPr/>
          <p:nvPr/>
        </p:nvCxnSpPr>
        <p:spPr>
          <a:xfrm rot="10800000">
            <a:off x="1530475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6" name="Google Shape;776;p99"/>
          <p:cNvCxnSpPr/>
          <p:nvPr/>
        </p:nvCxnSpPr>
        <p:spPr>
          <a:xfrm rot="10800000">
            <a:off x="2760900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7" name="Google Shape;777;p99"/>
          <p:cNvCxnSpPr/>
          <p:nvPr/>
        </p:nvCxnSpPr>
        <p:spPr>
          <a:xfrm rot="10800000">
            <a:off x="3301075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8" name="Google Shape;778;p99"/>
          <p:cNvCxnSpPr/>
          <p:nvPr/>
        </p:nvCxnSpPr>
        <p:spPr>
          <a:xfrm>
            <a:off x="1008600" y="2713200"/>
            <a:ext cx="19818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9" name="Google Shape;779;p99"/>
          <p:cNvCxnSpPr/>
          <p:nvPr/>
        </p:nvCxnSpPr>
        <p:spPr>
          <a:xfrm flipH="1" rot="10800000">
            <a:off x="2977700" y="2713075"/>
            <a:ext cx="319500" cy="9300"/>
          </a:xfrm>
          <a:prstGeom prst="bentConnector3">
            <a:avLst>
              <a:gd fmla="val 4701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0" name="Google Shape;780;p99"/>
          <p:cNvCxnSpPr/>
          <p:nvPr/>
        </p:nvCxnSpPr>
        <p:spPr>
          <a:xfrm flipH="1" rot="10800000">
            <a:off x="2144275" y="2243425"/>
            <a:ext cx="6900" cy="48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1" name="Google Shape;781;p99"/>
          <p:cNvCxnSpPr/>
          <p:nvPr/>
        </p:nvCxnSpPr>
        <p:spPr>
          <a:xfrm rot="10800000">
            <a:off x="999175" y="2237800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10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787" name="Google Shape;787;p100"/>
          <p:cNvSpPr txBox="1"/>
          <p:nvPr/>
        </p:nvSpPr>
        <p:spPr>
          <a:xfrm>
            <a:off x="401350" y="2383500"/>
            <a:ext cx="59385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tick_nohz_handler()</a:t>
            </a:r>
            <a:r>
              <a:rPr lang="en" sz="1200">
                <a:solidFill>
                  <a:schemeClr val="dk1"/>
                </a:solidFill>
              </a:rPr>
              <a:t> - No ticks during idle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|-----|------------------|-----|-----|-----|-----|-----|----&gt; Time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t1          idle        t2     t3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      The tick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Key: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t1, t2, t3: tick’s timer expiry periods.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idle: Idle periods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Also known as NOHZ mode (CONFIG_NOHZ_IDLE).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●"/>
            </a:pPr>
            <a:r>
              <a:rPr lang="en" sz="1200">
                <a:latin typeface="Open Sans"/>
                <a:ea typeface="Open Sans"/>
                <a:cs typeface="Open Sans"/>
                <a:sym typeface="Open Sans"/>
              </a:rPr>
              <a:t>Requires one-shot mode in clockevent! (fire once in the future at dynamic point)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8" name="Google Shape;788;p100"/>
          <p:cNvSpPr txBox="1"/>
          <p:nvPr/>
        </p:nvSpPr>
        <p:spPr>
          <a:xfrm>
            <a:off x="398125" y="8414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Low resolution mode  (Tickless and low res)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789" name="Google Shape;789;p100"/>
          <p:cNvCxnSpPr/>
          <p:nvPr/>
        </p:nvCxnSpPr>
        <p:spPr>
          <a:xfrm rot="10800000">
            <a:off x="999175" y="2237800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0" name="Google Shape;790;p100"/>
          <p:cNvCxnSpPr/>
          <p:nvPr/>
        </p:nvCxnSpPr>
        <p:spPr>
          <a:xfrm rot="10800000">
            <a:off x="3126000" y="2241375"/>
            <a:ext cx="15900" cy="55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1" name="Google Shape;791;p100"/>
          <p:cNvCxnSpPr/>
          <p:nvPr/>
        </p:nvCxnSpPr>
        <p:spPr>
          <a:xfrm rot="10800000">
            <a:off x="3682075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2" name="Google Shape;792;p100"/>
          <p:cNvCxnSpPr/>
          <p:nvPr/>
        </p:nvCxnSpPr>
        <p:spPr>
          <a:xfrm flipH="1" rot="10800000">
            <a:off x="1653050" y="2792875"/>
            <a:ext cx="1230600" cy="8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100"/>
          <p:cNvCxnSpPr/>
          <p:nvPr/>
        </p:nvCxnSpPr>
        <p:spPr>
          <a:xfrm>
            <a:off x="2683125" y="2792800"/>
            <a:ext cx="1010700" cy="1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4" name="Google Shape;794;p100"/>
          <p:cNvCxnSpPr/>
          <p:nvPr/>
        </p:nvCxnSpPr>
        <p:spPr>
          <a:xfrm flipH="1" rot="10800000">
            <a:off x="2670125" y="2237750"/>
            <a:ext cx="7800" cy="56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10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800" name="Google Shape;800;p101"/>
          <p:cNvSpPr txBox="1"/>
          <p:nvPr/>
        </p:nvSpPr>
        <p:spPr>
          <a:xfrm>
            <a:off x="398125" y="8414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Note!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01" name="Google Shape;801;p101"/>
          <p:cNvSpPr txBox="1"/>
          <p:nvPr/>
        </p:nvSpPr>
        <p:spPr>
          <a:xfrm>
            <a:off x="581275" y="1518150"/>
            <a:ext cx="6137100" cy="6771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In periodic and low res mode: The scheduling clock interrupt handles both Timer wheel and HR timer events!</a:t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59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Userspace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271000"/>
            <a:ext cx="8764200" cy="34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591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90"/>
              <a:buChar char="●"/>
            </a:pPr>
            <a:r>
              <a:rPr lang="en" sz="1690"/>
              <a:t>How do you set the time?</a:t>
            </a:r>
            <a:endParaRPr sz="1490"/>
          </a:p>
          <a:p>
            <a:pPr indent="-302894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70"/>
              <a:buFont typeface="Consolas"/>
              <a:buChar char="○"/>
            </a:pPr>
            <a:r>
              <a:rPr lang="en" sz="1170">
                <a:latin typeface="Consolas"/>
                <a:ea typeface="Consolas"/>
                <a:cs typeface="Consolas"/>
                <a:sym typeface="Consolas"/>
              </a:rPr>
              <a:t>clock_settime()</a:t>
            </a:r>
            <a:r>
              <a:rPr lang="en" sz="1170"/>
              <a:t> - set the time of the specified clock clockid.</a:t>
            </a:r>
            <a:endParaRPr sz="1170"/>
          </a:p>
          <a:p>
            <a:pPr indent="-3028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70"/>
              <a:buFont typeface="Consolas"/>
              <a:buChar char="■"/>
            </a:pPr>
            <a:r>
              <a:rPr lang="en" sz="1170">
                <a:latin typeface="Consolas"/>
                <a:ea typeface="Consolas"/>
                <a:cs typeface="Consolas"/>
                <a:sym typeface="Consolas"/>
              </a:rPr>
              <a:t>int clock_settime(clockid_t clockid, const struct timespec *tp);</a:t>
            </a:r>
            <a:endParaRPr sz="117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Consolas"/>
              <a:ea typeface="Consolas"/>
              <a:cs typeface="Consolas"/>
              <a:sym typeface="Consolas"/>
            </a:endParaRPr>
          </a:p>
          <a:p>
            <a:pPr indent="-302894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170"/>
              <a:buFont typeface="Consolas"/>
              <a:buChar char="○"/>
            </a:pPr>
            <a:r>
              <a:rPr lang="en" sz="1170">
                <a:latin typeface="Consolas"/>
                <a:ea typeface="Consolas"/>
                <a:cs typeface="Consolas"/>
                <a:sym typeface="Consolas"/>
              </a:rPr>
              <a:t>adjtime() </a:t>
            </a:r>
            <a:r>
              <a:rPr lang="en" sz="1170"/>
              <a:t>- gradually correct the time </a:t>
            </a:r>
            <a:endParaRPr sz="1170"/>
          </a:p>
          <a:p>
            <a:pPr indent="-3028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70"/>
              <a:buFont typeface="Consolas"/>
              <a:buChar char="■"/>
            </a:pPr>
            <a:r>
              <a:rPr lang="en" sz="1170">
                <a:latin typeface="Consolas"/>
                <a:ea typeface="Consolas"/>
                <a:cs typeface="Consolas"/>
                <a:sym typeface="Consolas"/>
              </a:rPr>
              <a:t>int adjtime(const struct timeval *delta, struct timeval *olddelta);</a:t>
            </a:r>
            <a:endParaRPr sz="1170">
              <a:latin typeface="Consolas"/>
              <a:ea typeface="Consolas"/>
              <a:cs typeface="Consolas"/>
              <a:sym typeface="Consolas"/>
            </a:endParaRPr>
          </a:p>
          <a:p>
            <a:pPr indent="-3028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70"/>
              <a:buChar char="■"/>
            </a:pPr>
            <a:r>
              <a:rPr lang="en" sz="1170"/>
              <a:t>Clock is sped up over slow down a bit every second.</a:t>
            </a:r>
            <a:endParaRPr sz="1170"/>
          </a:p>
          <a:p>
            <a:pPr indent="-302894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70"/>
              <a:buChar char="■"/>
            </a:pPr>
            <a:r>
              <a:rPr lang="en" sz="1170"/>
              <a:t>Typically used by NTP to adjust for clock drift.</a:t>
            </a:r>
            <a:endParaRPr sz="1170"/>
          </a:p>
          <a:p>
            <a:pPr indent="0" lvl="0" marL="13716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latin typeface="Consolas"/>
              <a:ea typeface="Consolas"/>
              <a:cs typeface="Consolas"/>
              <a:sym typeface="Consolas"/>
            </a:endParaRPr>
          </a:p>
          <a:p>
            <a:pPr indent="-302894" lvl="1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170"/>
              <a:buFont typeface="Consolas"/>
              <a:buChar char="○"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settimeofday() </a:t>
            </a:r>
            <a:r>
              <a:rPr lang="en" sz="1200"/>
              <a:t>counterpart to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gettimeofday().</a:t>
            </a:r>
            <a:endParaRPr sz="87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10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807" name="Google Shape;807;p102"/>
          <p:cNvSpPr txBox="1"/>
          <p:nvPr/>
        </p:nvSpPr>
        <p:spPr>
          <a:xfrm>
            <a:off x="398125" y="8414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Comparison between periodic and low res mode</a:t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808" name="Google Shape;808;p102"/>
          <p:cNvGraphicFramePr/>
          <p:nvPr/>
        </p:nvGraphicFramePr>
        <p:xfrm>
          <a:off x="1028700" y="219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{91F396EB-F0D4-4F89-9B92-FC98A63AEFDE}</a:tableStyleId>
              </a:tblPr>
              <a:tblGrid>
                <a:gridCol w="1271450"/>
                <a:gridCol w="1461875"/>
                <a:gridCol w="15800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Mode</a:t>
                      </a:r>
                      <a:endParaRPr b="1"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Periodic</a:t>
                      </a:r>
                      <a:endParaRPr b="1"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Low Res</a:t>
                      </a:r>
                      <a:endParaRPr b="1"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F8F9FA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timer resolution</a:t>
                      </a:r>
                      <a:endParaRPr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/ HZ</a:t>
                      </a:r>
                      <a:endParaRPr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/ HZ</a:t>
                      </a:r>
                      <a:endParaRPr sz="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809" name="Google Shape;809;p102"/>
          <p:cNvSpPr/>
          <p:nvPr/>
        </p:nvSpPr>
        <p:spPr>
          <a:xfrm>
            <a:off x="753475" y="2478775"/>
            <a:ext cx="4111500" cy="5502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0" name="Google Shape;810;p102"/>
          <p:cNvCxnSpPr/>
          <p:nvPr/>
        </p:nvCxnSpPr>
        <p:spPr>
          <a:xfrm flipH="1" rot="10800000">
            <a:off x="4864975" y="2256550"/>
            <a:ext cx="936900" cy="49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11" name="Google Shape;811;p102"/>
          <p:cNvSpPr txBox="1"/>
          <p:nvPr/>
        </p:nvSpPr>
        <p:spPr>
          <a:xfrm>
            <a:off x="5801875" y="2078575"/>
            <a:ext cx="304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What if need lower resolution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812" name="Google Shape;812;p102"/>
          <p:cNvSpPr txBox="1"/>
          <p:nvPr/>
        </p:nvSpPr>
        <p:spPr>
          <a:xfrm>
            <a:off x="5673825" y="2818350"/>
            <a:ext cx="30417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We already have ONESHOT capable clockevent for low res.</a:t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We can program that to fire at any time (nanosecond) in future, not just at 1/HZ.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10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818" name="Google Shape;818;p103"/>
          <p:cNvSpPr txBox="1"/>
          <p:nvPr/>
        </p:nvSpPr>
        <p:spPr>
          <a:xfrm>
            <a:off x="401350" y="2459700"/>
            <a:ext cx="59385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hrtimer_interrupt() </a:t>
            </a:r>
            <a:r>
              <a:rPr lang="en" sz="1100">
                <a:solidFill>
                  <a:schemeClr val="dk1"/>
                </a:solidFill>
              </a:rPr>
              <a:t>- No ticks during idle + independent highres irqs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sz="11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|-----|------------------|-----|-----|-----|-----|-----|-----|------&gt;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time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t1          idle        t2     t3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      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    The tick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" sz="8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(In highres mode, The tick is itself an hrtimer!)</a:t>
            </a:r>
            <a:endParaRPr b="1" sz="8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Key: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t1, t2, t3: tick’s timer expiry periods.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idle: Idle periods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●"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Compatible with NOHZ mode (CONFIG_NOHZ_IDLE).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Open Sans"/>
              <a:buChar char="●"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Needs a clockevent device capable of firing in one-shot mode (fire once in the future at dynamic point)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9" name="Google Shape;819;p103"/>
          <p:cNvSpPr txBox="1"/>
          <p:nvPr/>
        </p:nvSpPr>
        <p:spPr>
          <a:xfrm>
            <a:off x="398125" y="8414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High </a:t>
            </a:r>
            <a:r>
              <a:rPr lang="en" sz="1800">
                <a:solidFill>
                  <a:schemeClr val="dk2"/>
                </a:solidFill>
              </a:rPr>
              <a:t>resolution mode  (Tickless and high res)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820" name="Google Shape;820;p103"/>
          <p:cNvCxnSpPr/>
          <p:nvPr/>
        </p:nvCxnSpPr>
        <p:spPr>
          <a:xfrm rot="10800000">
            <a:off x="999175" y="2237800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1" name="Google Shape;821;p103"/>
          <p:cNvCxnSpPr/>
          <p:nvPr/>
        </p:nvCxnSpPr>
        <p:spPr>
          <a:xfrm rot="10800000">
            <a:off x="2913300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2" name="Google Shape;822;p103"/>
          <p:cNvCxnSpPr/>
          <p:nvPr/>
        </p:nvCxnSpPr>
        <p:spPr>
          <a:xfrm rot="10800000">
            <a:off x="3377275" y="2243175"/>
            <a:ext cx="0" cy="4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3" name="Google Shape;823;p103"/>
          <p:cNvCxnSpPr/>
          <p:nvPr/>
        </p:nvCxnSpPr>
        <p:spPr>
          <a:xfrm flipH="1" rot="10800000">
            <a:off x="1653050" y="2713075"/>
            <a:ext cx="1260900" cy="88500"/>
          </a:xfrm>
          <a:prstGeom prst="bentConnector3">
            <a:avLst>
              <a:gd fmla="val 9988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4" name="Google Shape;824;p103"/>
          <p:cNvCxnSpPr/>
          <p:nvPr/>
        </p:nvCxnSpPr>
        <p:spPr>
          <a:xfrm flipH="1" rot="10800000">
            <a:off x="2914050" y="2713000"/>
            <a:ext cx="459300" cy="84600"/>
          </a:xfrm>
          <a:prstGeom prst="bentConnector3">
            <a:avLst>
              <a:gd fmla="val 10133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5" name="Google Shape;825;p103"/>
          <p:cNvCxnSpPr/>
          <p:nvPr/>
        </p:nvCxnSpPr>
        <p:spPr>
          <a:xfrm flipH="1" rot="10800000">
            <a:off x="2441525" y="2237750"/>
            <a:ext cx="7800" cy="56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6" name="Google Shape;826;p103"/>
          <p:cNvCxnSpPr/>
          <p:nvPr/>
        </p:nvCxnSpPr>
        <p:spPr>
          <a:xfrm rot="10800000">
            <a:off x="1282625" y="1972500"/>
            <a:ext cx="0" cy="2223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7" name="Google Shape;827;p103"/>
          <p:cNvCxnSpPr/>
          <p:nvPr/>
        </p:nvCxnSpPr>
        <p:spPr>
          <a:xfrm rot="10800000">
            <a:off x="1358825" y="1972500"/>
            <a:ext cx="0" cy="2223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8" name="Google Shape;828;p103"/>
          <p:cNvCxnSpPr/>
          <p:nvPr/>
        </p:nvCxnSpPr>
        <p:spPr>
          <a:xfrm rot="10800000">
            <a:off x="1435025" y="1972500"/>
            <a:ext cx="0" cy="2223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9" name="Google Shape;829;p103"/>
          <p:cNvCxnSpPr/>
          <p:nvPr/>
        </p:nvCxnSpPr>
        <p:spPr>
          <a:xfrm rot="10800000">
            <a:off x="2730425" y="1972500"/>
            <a:ext cx="0" cy="2223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0" name="Google Shape;830;p103"/>
          <p:cNvCxnSpPr/>
          <p:nvPr/>
        </p:nvCxnSpPr>
        <p:spPr>
          <a:xfrm rot="10800000">
            <a:off x="2959025" y="1972500"/>
            <a:ext cx="0" cy="222300"/>
          </a:xfrm>
          <a:prstGeom prst="straightConnector1">
            <a:avLst/>
          </a:prstGeom>
          <a:noFill/>
          <a:ln cap="flat" cmpd="sng" w="9525">
            <a:solidFill>
              <a:srgbClr val="B45F0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31" name="Google Shape;831;p103"/>
          <p:cNvSpPr txBox="1"/>
          <p:nvPr/>
        </p:nvSpPr>
        <p:spPr>
          <a:xfrm>
            <a:off x="1032875" y="2095300"/>
            <a:ext cx="1368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rgbClr val="E9950C"/>
                </a:solidFill>
              </a:rPr>
              <a:t>Random independent</a:t>
            </a:r>
            <a:endParaRPr b="1" sz="600">
              <a:solidFill>
                <a:srgbClr val="E9950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rgbClr val="E9950C"/>
                </a:solidFill>
              </a:rPr>
              <a:t>h</a:t>
            </a:r>
            <a:r>
              <a:rPr b="1" lang="en" sz="600">
                <a:solidFill>
                  <a:srgbClr val="E9950C"/>
                </a:solidFill>
              </a:rPr>
              <a:t>rtimers cause same clockevent handler to fire.</a:t>
            </a:r>
            <a:endParaRPr b="1" sz="600">
              <a:solidFill>
                <a:srgbClr val="E9950C"/>
              </a:solidFill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10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tick internals</a:t>
            </a:r>
            <a:endParaRPr/>
          </a:p>
        </p:txBody>
      </p:sp>
      <p:sp>
        <p:nvSpPr>
          <p:cNvPr id="837" name="Google Shape;837;p104"/>
          <p:cNvSpPr txBox="1"/>
          <p:nvPr/>
        </p:nvSpPr>
        <p:spPr>
          <a:xfrm>
            <a:off x="398125" y="841425"/>
            <a:ext cx="7551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Comparison between periodic, low and high res mode</a:t>
            </a:r>
            <a:endParaRPr sz="1800">
              <a:solidFill>
                <a:schemeClr val="dk2"/>
              </a:solidFill>
            </a:endParaRPr>
          </a:p>
        </p:txBody>
      </p:sp>
      <p:graphicFrame>
        <p:nvGraphicFramePr>
          <p:cNvPr id="838" name="Google Shape;838;p104"/>
          <p:cNvGraphicFramePr/>
          <p:nvPr/>
        </p:nvGraphicFramePr>
        <p:xfrm>
          <a:off x="495300" y="127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{91F396EB-F0D4-4F89-9B92-FC98A63AEFDE}</a:tableStyleId>
              </a:tblPr>
              <a:tblGrid>
                <a:gridCol w="1172375"/>
                <a:gridCol w="1347975"/>
                <a:gridCol w="1456925"/>
                <a:gridCol w="17326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Mode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Periodic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Low Res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High </a:t>
                      </a:r>
                      <a:r>
                        <a:rPr b="1"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Res</a:t>
                      </a:r>
                      <a:endParaRPr b="1"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Ticks during idle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timer resolution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/ HZ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1 / HZ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Nanosecond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Hrtimer API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Still works but low in res.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Still works but low in res.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High resolution</a:t>
                      </a:r>
                      <a:endParaRPr sz="12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Power Savings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Bad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Good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Ok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Practical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Could be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Requires ONE SHOT clockevent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Yes</a:t>
                      </a:r>
                      <a:endParaRPr sz="12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05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Kernel support - </a:t>
            </a:r>
            <a:r>
              <a:rPr lang="en" sz="2300">
                <a:latin typeface="Open Sans"/>
                <a:ea typeface="Open Sans"/>
                <a:cs typeface="Open Sans"/>
                <a:sym typeface="Open Sans"/>
              </a:rPr>
              <a:t>NOHZ - Turn off the tick</a:t>
            </a:r>
            <a:endParaRPr sz="23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44" name="Google Shape;844;p105"/>
          <p:cNvSpPr txBox="1"/>
          <p:nvPr/>
        </p:nvSpPr>
        <p:spPr>
          <a:xfrm>
            <a:off x="553750" y="1316700"/>
            <a:ext cx="5938500" cy="157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5" name="Google Shape;845;p105"/>
          <p:cNvSpPr txBox="1"/>
          <p:nvPr/>
        </p:nvSpPr>
        <p:spPr>
          <a:xfrm>
            <a:off x="398125" y="1070025"/>
            <a:ext cx="86586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Tick does not need to run when CPU is idle, it wastes power.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</a:rPr>
              <a:t>CPUidle governor makes a decision about turning off the tick.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CONFIG_NO_HZ_IDLE </a:t>
            </a:r>
            <a:r>
              <a:rPr lang="en" sz="1500">
                <a:solidFill>
                  <a:schemeClr val="dk2"/>
                </a:solidFill>
              </a:rPr>
              <a:t>turns off tick when CPU is idle.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CONFIG_NO_HZ_FULL </a:t>
            </a:r>
            <a:r>
              <a:rPr lang="en" sz="1500">
                <a:solidFill>
                  <a:schemeClr val="dk2"/>
                </a:solidFill>
              </a:rPr>
              <a:t>turns off tick if only </a:t>
            </a:r>
            <a:r>
              <a:rPr lang="en" sz="1500">
                <a:solidFill>
                  <a:schemeClr val="dk2"/>
                </a:solidFill>
              </a:rPr>
              <a:t>1 task is active or CPU idle.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106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>
                <a:latin typeface="Open Sans"/>
                <a:ea typeface="Open Sans"/>
                <a:cs typeface="Open Sans"/>
                <a:sym typeface="Open Sans"/>
              </a:rPr>
              <a:t>Kernel Support - </a:t>
            </a:r>
            <a:r>
              <a:rPr lang="en" sz="2320">
                <a:latin typeface="Open Sans"/>
                <a:ea typeface="Open Sans"/>
                <a:cs typeface="Open Sans"/>
                <a:sym typeface="Open Sans"/>
              </a:rPr>
              <a:t>CPUidle governor and Tick Stop</a:t>
            </a:r>
            <a:endParaRPr sz="232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1" name="Google Shape;851;p106"/>
          <p:cNvSpPr txBox="1"/>
          <p:nvPr/>
        </p:nvSpPr>
        <p:spPr>
          <a:xfrm>
            <a:off x="311700" y="918250"/>
            <a:ext cx="15723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Old kernels:</a:t>
            </a:r>
            <a:endParaRPr sz="13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Stop tick,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Then choose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Idle state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(Governor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Doesn’t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Stop the tick)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52" name="Google Shape;852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2425" y="941525"/>
            <a:ext cx="4690927" cy="4147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07"/>
          <p:cNvSpPr txBox="1"/>
          <p:nvPr>
            <p:ph type="title"/>
          </p:nvPr>
        </p:nvSpPr>
        <p:spPr>
          <a:xfrm>
            <a:off x="69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8942"/>
              <a:buFont typeface="Arial"/>
              <a:buNone/>
            </a:pPr>
            <a:r>
              <a:rPr lang="en" sz="2542">
                <a:latin typeface="Open Sans"/>
                <a:ea typeface="Open Sans"/>
                <a:cs typeface="Open Sans"/>
                <a:sym typeface="Open Sans"/>
              </a:rPr>
              <a:t>Kernel Support - CPUidle governor and Tick Stop</a:t>
            </a:r>
            <a:endParaRPr sz="3022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58" name="Google Shape;858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4125" y="858825"/>
            <a:ext cx="3569170" cy="4284677"/>
          </a:xfrm>
          <a:prstGeom prst="rect">
            <a:avLst/>
          </a:prstGeom>
          <a:noFill/>
          <a:ln>
            <a:noFill/>
          </a:ln>
        </p:spPr>
      </p:pic>
      <p:sp>
        <p:nvSpPr>
          <p:cNvPr id="859" name="Google Shape;859;p107"/>
          <p:cNvSpPr txBox="1"/>
          <p:nvPr/>
        </p:nvSpPr>
        <p:spPr>
          <a:xfrm>
            <a:off x="-28450" y="935025"/>
            <a:ext cx="3000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Newer kernels, 4.16+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Lower overhead and more</a:t>
            </a:r>
            <a:endParaRPr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Power savings.</a:t>
            </a:r>
            <a:endParaRPr sz="11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Governor </a:t>
            </a: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chooses idle state and </a:t>
            </a: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decides to stop the periodic tick.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See commit:</a:t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Author: Rafael J. Wysocki &lt;rafael.j.wysocki@intel.com&gt;</a:t>
            </a:r>
            <a:endParaRPr sz="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Date:   Thu Mar 15 23:05:50 2018 +0100</a:t>
            </a:r>
            <a:endParaRPr sz="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    sched: idle: Do not stop the tick upfront in the idle loop</a:t>
            </a:r>
            <a:endParaRPr sz="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60" name="Google Shape;860;p107"/>
          <p:cNvSpPr/>
          <p:nvPr/>
        </p:nvSpPr>
        <p:spPr>
          <a:xfrm>
            <a:off x="640800" y="3587825"/>
            <a:ext cx="999900" cy="621600"/>
          </a:xfrm>
          <a:prstGeom prst="wedgeRectCallout">
            <a:avLst>
              <a:gd fmla="val 149117" name="adj1"/>
              <a:gd fmla="val 67391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Governor was wrong but “rescue tick” saved it</a:t>
            </a:r>
            <a:endParaRPr sz="900"/>
          </a:p>
        </p:txBody>
      </p:sp>
      <p:sp>
        <p:nvSpPr>
          <p:cNvPr id="861" name="Google Shape;861;p107"/>
          <p:cNvSpPr/>
          <p:nvPr/>
        </p:nvSpPr>
        <p:spPr>
          <a:xfrm>
            <a:off x="7174100" y="2966225"/>
            <a:ext cx="1168500" cy="621600"/>
          </a:xfrm>
          <a:prstGeom prst="wedgeRectCallout">
            <a:avLst>
              <a:gd fmla="val -151170" name="adj1"/>
              <a:gd fmla="val 17609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Governor was right and tick restart overhead was avoided</a:t>
            </a:r>
            <a:endParaRPr sz="900"/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108"/>
          <p:cNvSpPr txBox="1"/>
          <p:nvPr>
            <p:ph type="title"/>
          </p:nvPr>
        </p:nvSpPr>
        <p:spPr>
          <a:xfrm>
            <a:off x="311700" y="140225"/>
            <a:ext cx="672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1720"/>
              <a:t>NOHZ code is boss! </a:t>
            </a:r>
            <a:r>
              <a:rPr b="1" lang="en" sz="1720"/>
              <a:t>Final decision for tick shutdown left to it. </a:t>
            </a:r>
            <a:r>
              <a:rPr b="1" lang="en" sz="1720"/>
              <a:t>(Governor just hints)</a:t>
            </a:r>
            <a:endParaRPr b="1" sz="1720"/>
          </a:p>
        </p:txBody>
      </p:sp>
      <p:pic>
        <p:nvPicPr>
          <p:cNvPr id="867" name="Google Shape;867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11725"/>
            <a:ext cx="4866725" cy="4361624"/>
          </a:xfrm>
          <a:prstGeom prst="rect">
            <a:avLst/>
          </a:prstGeom>
          <a:noFill/>
          <a:ln>
            <a:noFill/>
          </a:ln>
        </p:spPr>
      </p:pic>
      <p:sp>
        <p:nvSpPr>
          <p:cNvPr id="868" name="Google Shape;868;p108"/>
          <p:cNvSpPr txBox="1"/>
          <p:nvPr/>
        </p:nvSpPr>
        <p:spPr>
          <a:xfrm>
            <a:off x="4174525" y="1216200"/>
            <a:ext cx="4099200" cy="831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Do recall that even though governor decided to stop the tick, if there is an imminent timer event expected,the periodic tick will be left on…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69" name="Google Shape;869;p108"/>
          <p:cNvSpPr txBox="1"/>
          <p:nvPr/>
        </p:nvSpPr>
        <p:spPr>
          <a:xfrm>
            <a:off x="1635525" y="2293575"/>
            <a:ext cx="116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2"/>
                </a:solidFill>
              </a:rPr>
              <a:t>Which relies on the periodic tick</a:t>
            </a:r>
            <a:endParaRPr b="1"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09"/>
          <p:cNvSpPr txBox="1"/>
          <p:nvPr/>
        </p:nvSpPr>
        <p:spPr>
          <a:xfrm>
            <a:off x="123950" y="477825"/>
            <a:ext cx="6985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Tick is unconditionally restarted upon exiting from CPU idle state</a:t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75" name="Google Shape;875;p109"/>
          <p:cNvSpPr txBox="1"/>
          <p:nvPr>
            <p:ph type="title"/>
          </p:nvPr>
        </p:nvSpPr>
        <p:spPr>
          <a:xfrm>
            <a:off x="1593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Kernel support - NOHZ - Periodic Tick restart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76" name="Google Shape;876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925" y="842375"/>
            <a:ext cx="4432050" cy="430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0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110"/>
          <p:cNvSpPr txBox="1"/>
          <p:nvPr>
            <p:ph type="title"/>
          </p:nvPr>
        </p:nvSpPr>
        <p:spPr>
          <a:xfrm>
            <a:off x="1593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Putting it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Together…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The periodic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tick lifecycle.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77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77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82" name="Google Shape;882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525" y="118350"/>
            <a:ext cx="6118951" cy="4957876"/>
          </a:xfrm>
          <a:prstGeom prst="rect">
            <a:avLst/>
          </a:prstGeom>
          <a:noFill/>
          <a:ln>
            <a:noFill/>
          </a:ln>
        </p:spPr>
      </p:pic>
      <p:sp>
        <p:nvSpPr>
          <p:cNvPr id="883" name="Google Shape;883;p110"/>
          <p:cNvSpPr txBox="1"/>
          <p:nvPr/>
        </p:nvSpPr>
        <p:spPr>
          <a:xfrm>
            <a:off x="6588525" y="1553550"/>
            <a:ext cx="1166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2"/>
                </a:solidFill>
              </a:rPr>
              <a:t>Which relies on the periodic tick</a:t>
            </a:r>
            <a:endParaRPr b="1" sz="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1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VDSO</a:t>
            </a:r>
            <a:endParaRPr/>
          </a:p>
        </p:txBody>
      </p:sp>
      <p:sp>
        <p:nvSpPr>
          <p:cNvPr id="889" name="Google Shape;889;p111"/>
          <p:cNvSpPr txBox="1"/>
          <p:nvPr/>
        </p:nvSpPr>
        <p:spPr>
          <a:xfrm>
            <a:off x="311700" y="1160050"/>
            <a:ext cx="7072200" cy="339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Some timekeeping syscalls are available as VDSO, like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clock_gettime()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 Huge perf benefit.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Kernel maps code and data into user space to allow direct calls, not supported on all architectures.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VDSO mapping is an ELF object, similar to a dynamic library, mapped into user space with a dynamic symbol table for function location.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Example, for </a:t>
            </a: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clock_gettime() VDSO implementation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VDSO mapping contains a </a:t>
            </a:r>
            <a:r>
              <a:rPr b="1"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struct vdso_data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in the data page for time calculation, including base time, last TSC value, and slope.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calculate current time by reading the TSC and applying the formula: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Current time = base time + (current TSC - last cycle) * slope</a:t>
            </a:r>
            <a:r>
              <a:rPr b="1"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